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5" r:id="rId1"/>
  </p:sldMasterIdLst>
  <p:notesMasterIdLst>
    <p:notesMasterId r:id="rId15"/>
  </p:notesMasterIdLst>
  <p:handoutMasterIdLst>
    <p:handoutMasterId r:id="rId16"/>
  </p:handoutMasterIdLst>
  <p:sldIdLst>
    <p:sldId id="495" r:id="rId2"/>
    <p:sldId id="506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10" r:id="rId14"/>
  </p:sldIdLst>
  <p:sldSz cx="12192000" cy="6858000"/>
  <p:notesSz cx="6797675" cy="9926638"/>
  <p:embeddedFontLst>
    <p:embeddedFont>
      <p:font typeface="等线" panose="02010600030101010101" pitchFamily="2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algun Gothic" panose="020B0503020000020004" pitchFamily="34" charset="-127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華康儷粗圓" panose="02010609000101010101" pitchFamily="49" charset="-120"/>
      <p:regular r:id="rId31"/>
    </p:embeddedFont>
    <p:embeddedFont>
      <p:font typeface="微軟正黑體" panose="020B0604030504040204" pitchFamily="34" charset="-120"/>
      <p:regular r:id="rId32"/>
      <p:bold r:id="rId33"/>
    </p:embeddedFont>
    <p:embeddedFont>
      <p:font typeface="新細明體" panose="02020500000000000000" pitchFamily="18" charset="-120"/>
      <p:regular r:id="rId34"/>
    </p:embeddedFont>
    <p:embeddedFont>
      <p:font typeface="標楷體" panose="03000509000000000000" pitchFamily="65" charset="-120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BD"/>
    <a:srgbClr val="65636C"/>
    <a:srgbClr val="FFFFFF"/>
    <a:srgbClr val="19363B"/>
    <a:srgbClr val="6E6E64"/>
    <a:srgbClr val="FFAC59"/>
    <a:srgbClr val="FFE8C9"/>
    <a:srgbClr val="E6E6E6"/>
    <a:srgbClr val="212626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231" autoAdjust="0"/>
  </p:normalViewPr>
  <p:slideViewPr>
    <p:cSldViewPr snapToGrid="0">
      <p:cViewPr varScale="1">
        <p:scale>
          <a:sx n="85" d="100"/>
          <a:sy n="85" d="100"/>
        </p:scale>
        <p:origin x="586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862" cy="497333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295" y="3"/>
            <a:ext cx="2945862" cy="497333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9309"/>
            <a:ext cx="2945862" cy="497333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295" y="9429309"/>
            <a:ext cx="2945862" cy="497333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2022495-B8B9-4837-8DAB-0F240AD16F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862" cy="497333"/>
          </a:xfrm>
          <a:prstGeom prst="rect">
            <a:avLst/>
          </a:prstGeom>
        </p:spPr>
        <p:txBody>
          <a:bodyPr vert="horz" lIns="91390" tIns="45696" rIns="91390" bIns="456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295" y="3"/>
            <a:ext cx="2945862" cy="497333"/>
          </a:xfrm>
          <a:prstGeom prst="rect">
            <a:avLst/>
          </a:prstGeom>
        </p:spPr>
        <p:txBody>
          <a:bodyPr vert="horz" lIns="91390" tIns="45696" rIns="91390" bIns="456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0" tIns="45696" rIns="91390" bIns="4569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64" y="4777786"/>
            <a:ext cx="5438748" cy="3907834"/>
          </a:xfrm>
          <a:prstGeom prst="rect">
            <a:avLst/>
          </a:prstGeom>
        </p:spPr>
        <p:txBody>
          <a:bodyPr vert="horz" lIns="91390" tIns="45696" rIns="91390" bIns="45696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9309"/>
            <a:ext cx="2945862" cy="497333"/>
          </a:xfrm>
          <a:prstGeom prst="rect">
            <a:avLst/>
          </a:prstGeom>
        </p:spPr>
        <p:txBody>
          <a:bodyPr vert="horz" lIns="91390" tIns="45696" rIns="91390" bIns="456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295" y="9429309"/>
            <a:ext cx="2945862" cy="497333"/>
          </a:xfrm>
          <a:prstGeom prst="rect">
            <a:avLst/>
          </a:prstGeom>
        </p:spPr>
        <p:txBody>
          <a:bodyPr vert="horz" lIns="91390" tIns="45696" rIns="91390" bIns="4569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8D97E58-E3B6-4B3A-B809-FB017E158D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F046C5-34B7-49E1-B51C-AAEABBC5EFA2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5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154C9-4483-44C6-9923-11120C72C36B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0DF03C-9A3F-4EB3-94D0-3A64518B323E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468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4DFF0B-3F51-48B2-96F1-3EB4544D270E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71D8D-1990-40B7-AE2B-C7122A53C3D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45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1959E-F432-4809-B8C5-469FDDBA9821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C883-0042-468C-913A-256E86ABECE5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38995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B5BCC-A063-4D83-B24B-FD57E1BB7DE2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80F5F-BAD0-4F5A-B244-1EA0DE1BD43A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702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1959E-F432-4809-B8C5-469FDDBA9821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C883-0042-468C-913A-256E86ABECE5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185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1959E-F432-4809-B8C5-469FDDBA9821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C883-0042-468C-913A-256E86ABECE5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87658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E93B0-030F-44F4-89E9-7721B98DD897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0BFF3-0F0C-4BF5-B684-3A6E4ADCD23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64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86094-2DA9-48EC-BEF6-B0E6488BCC95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37750-81FE-43BB-BB68-548B93A15F4A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691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1959E-F432-4809-B8C5-469FDDBA9821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C883-0042-468C-913A-256E86ABECE5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26424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1959E-F432-4809-B8C5-469FDDBA9821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C883-0042-468C-913A-256E86ABECE5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13347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71959E-F432-4809-B8C5-469FDDBA9821}" type="datetime1">
              <a:rPr lang="zh-TW" altLang="en-US" smtClean="0"/>
              <a:pPr>
                <a:defRPr/>
              </a:pPr>
              <a:t>2025/5/9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2FC883-0042-468C-913A-256E86ABECE5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202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B97FFB4-C7FA-43CA-B84F-26AF74ED3D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636" y="1720595"/>
            <a:ext cx="5196736" cy="4687035"/>
          </a:xfrm>
          <a:prstGeom prst="rect">
            <a:avLst/>
          </a:prstGeom>
        </p:spPr>
      </p:pic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9624365" y="6515791"/>
            <a:ext cx="2057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557199" indent="-214308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857228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200120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543012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1885903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228795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2571686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2914577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16F49-14F1-4F20-9C56-7C98539F8DBD}" type="slidenum">
              <a:rPr lang="zh-TW" altLang="en-US" sz="1500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34844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" name="矩形 13"/>
          <p:cNvSpPr/>
          <p:nvPr/>
        </p:nvSpPr>
        <p:spPr>
          <a:xfrm>
            <a:off x="829145" y="741614"/>
            <a:ext cx="7564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】114/5/28(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10:00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起至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6/04(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17:00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ct val="0"/>
              </a:spcBef>
            </a:pP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正式選填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】114/6/05(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 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起至 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6/09(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17:00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45" y="2029522"/>
            <a:ext cx="2599962" cy="462678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026303" y="4064113"/>
            <a:ext cx="518379" cy="22844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463492" y="5537515"/>
            <a:ext cx="1092165" cy="1841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823580" y="5179720"/>
            <a:ext cx="1528489" cy="378372"/>
          </a:xfrm>
          <a:prstGeom prst="rect">
            <a:avLst/>
          </a:prstGeom>
          <a:solidFill>
            <a:srgbClr val="FBCEC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7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考生作業系統</a:t>
            </a:r>
          </a:p>
        </p:txBody>
      </p:sp>
      <p:sp>
        <p:nvSpPr>
          <p:cNvPr id="17" name="矩形 16"/>
          <p:cNvSpPr/>
          <p:nvPr/>
        </p:nvSpPr>
        <p:spPr>
          <a:xfrm>
            <a:off x="8590145" y="5137405"/>
            <a:ext cx="3482039" cy="519528"/>
          </a:xfrm>
          <a:prstGeom prst="rect">
            <a:avLst/>
          </a:prstGeom>
          <a:solidFill>
            <a:srgbClr val="FBCEC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五專優免網路選填登記志願系統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A7EE1F4-9CCE-4253-81EB-18404AA154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372" y="1459571"/>
            <a:ext cx="1976467" cy="157646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04" y="1556362"/>
            <a:ext cx="1222427" cy="1222427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684281" y="5537515"/>
            <a:ext cx="341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https://www.jctv.ntut.edu.tw/u5/contents.php?academicYear=114&amp;subId=265</a:t>
            </a:r>
            <a:endParaRPr lang="zh-TW" altLang="en-US" sz="1600" dirty="0">
              <a:solidFill>
                <a:srgbClr val="C0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083A82C-3159-4B63-A63A-26C6F82BEA43}"/>
              </a:ext>
            </a:extLst>
          </p:cNvPr>
          <p:cNvSpPr/>
          <p:nvPr/>
        </p:nvSpPr>
        <p:spPr>
          <a:xfrm>
            <a:off x="7874723" y="4064112"/>
            <a:ext cx="686337" cy="1409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3895392" y="2932647"/>
            <a:ext cx="8145403" cy="400110"/>
          </a:xfrm>
          <a:prstGeom prst="rect">
            <a:avLst/>
          </a:prstGeom>
          <a:solidFill>
            <a:srgbClr val="FFE5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登入系統前，請先下載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系統操作手冊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詳讀手冊資訊及選填志願流程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5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id="{E3E2D42A-FCED-4E6D-9006-17B97236778C}"/>
              </a:ext>
            </a:extLst>
          </p:cNvPr>
          <p:cNvGrpSpPr/>
          <p:nvPr/>
        </p:nvGrpSpPr>
        <p:grpSpPr>
          <a:xfrm>
            <a:off x="200301" y="1381876"/>
            <a:ext cx="6598166" cy="5310105"/>
            <a:chOff x="34836" y="1381876"/>
            <a:chExt cx="6598166" cy="5310105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354E383A-B5A6-42E0-B533-8880700F6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836" y="1381876"/>
              <a:ext cx="6527031" cy="501789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373910" y="3140779"/>
              <a:ext cx="860085" cy="34297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向右箭號 18"/>
            <p:cNvSpPr/>
            <p:nvPr/>
          </p:nvSpPr>
          <p:spPr bwMode="auto">
            <a:xfrm rot="5400000">
              <a:off x="1627139" y="3677249"/>
              <a:ext cx="708532" cy="32592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向右箭號 19"/>
            <p:cNvSpPr/>
            <p:nvPr/>
          </p:nvSpPr>
          <p:spPr bwMode="auto">
            <a:xfrm>
              <a:off x="2197783" y="3195901"/>
              <a:ext cx="4435219" cy="23071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向右箭號 20"/>
            <p:cNvSpPr/>
            <p:nvPr/>
          </p:nvSpPr>
          <p:spPr bwMode="auto">
            <a:xfrm>
              <a:off x="1021159" y="3182289"/>
              <a:ext cx="316540" cy="26561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/>
            </a:p>
          </p:txBody>
        </p:sp>
        <p:sp>
          <p:nvSpPr>
            <p:cNvPr id="16" name="矩形 2"/>
            <p:cNvSpPr>
              <a:spLocks noChangeArrowheads="1"/>
            </p:cNvSpPr>
            <p:nvPr/>
          </p:nvSpPr>
          <p:spPr bwMode="auto">
            <a:xfrm>
              <a:off x="1464992" y="4234786"/>
              <a:ext cx="5031708" cy="830997"/>
            </a:xfrm>
            <a:prstGeom prst="rect">
              <a:avLst/>
            </a:prstGeom>
            <a:solidFill>
              <a:srgbClr val="FFE5E5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defRPr/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在確定送出志願前，可點選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列印暫存志願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鈕檢核確認志願順序</a:t>
              </a:r>
              <a:endParaRPr lang="en-US" altLang="zh-TW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7941" y="6166054"/>
              <a:ext cx="629131" cy="22202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5" name="矩形 2"/>
            <p:cNvSpPr>
              <a:spLocks noChangeArrowheads="1"/>
            </p:cNvSpPr>
            <p:nvPr/>
          </p:nvSpPr>
          <p:spPr bwMode="auto">
            <a:xfrm>
              <a:off x="779158" y="6230316"/>
              <a:ext cx="5853844" cy="461665"/>
            </a:xfrm>
            <a:prstGeom prst="rect">
              <a:avLst/>
            </a:prstGeom>
            <a:solidFill>
              <a:srgbClr val="FFE5E5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defRPr/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志願未確定送出</a:t>
              </a:r>
              <a:r>
                <a:rPr lang="zh-TW" altLang="en-US" sz="2400" b="1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皆可返回修改志願及順序</a:t>
              </a:r>
              <a:endParaRPr lang="en-US" altLang="zh-TW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向右箭號 26"/>
            <p:cNvSpPr/>
            <p:nvPr/>
          </p:nvSpPr>
          <p:spPr bwMode="auto">
            <a:xfrm rot="20158197" flipH="1">
              <a:off x="672526" y="5933351"/>
              <a:ext cx="452811" cy="26561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103882" y="5694825"/>
              <a:ext cx="1128801" cy="3783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返回上一頁</a:t>
              </a:r>
            </a:p>
          </p:txBody>
        </p:sp>
      </p:grpSp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9650492" y="6515791"/>
            <a:ext cx="2057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557199" indent="-214308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857228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200120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543012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1885903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228795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2571686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2914577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16F49-14F1-4F20-9C56-7C98539F8DBD}" type="slidenum">
              <a:rPr lang="zh-TW" altLang="en-US" sz="1500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43553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971497" y="746360"/>
            <a:ext cx="4196557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、選填志願及順序</a:t>
            </a:r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(4/6)</a:t>
            </a:r>
            <a:endParaRPr lang="zh-TW" altLang="en-US" sz="28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CAE2B87F-F990-43ED-954E-3C528739074C}"/>
              </a:ext>
            </a:extLst>
          </p:cNvPr>
          <p:cNvGrpSpPr/>
          <p:nvPr/>
        </p:nvGrpSpPr>
        <p:grpSpPr>
          <a:xfrm>
            <a:off x="6654286" y="1338894"/>
            <a:ext cx="3787291" cy="5524941"/>
            <a:chOff x="6332070" y="1338894"/>
            <a:chExt cx="3787291" cy="5524941"/>
          </a:xfrm>
        </p:grpSpPr>
        <p:sp>
          <p:nvSpPr>
            <p:cNvPr id="22" name="矩形 21"/>
            <p:cNvSpPr/>
            <p:nvPr/>
          </p:nvSpPr>
          <p:spPr>
            <a:xfrm>
              <a:off x="8029303" y="1338894"/>
              <a:ext cx="2090058" cy="16164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矩形 2"/>
            <p:cNvSpPr>
              <a:spLocks noChangeArrowheads="1"/>
            </p:cNvSpPr>
            <p:nvPr/>
          </p:nvSpPr>
          <p:spPr bwMode="auto">
            <a:xfrm>
              <a:off x="6332070" y="6032838"/>
              <a:ext cx="2969425" cy="830997"/>
            </a:xfrm>
            <a:prstGeom prst="rect">
              <a:avLst/>
            </a:prstGeom>
            <a:solidFill>
              <a:srgbClr val="FFE5E5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defRPr/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此為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暫存檢核用，請檢核確認志願順序</a:t>
              </a:r>
              <a:endParaRPr lang="en-US" altLang="zh-TW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0EC5411F-04D6-D6D1-4BD5-C947FE87C6D8}"/>
              </a:ext>
            </a:extLst>
          </p:cNvPr>
          <p:cNvSpPr/>
          <p:nvPr/>
        </p:nvSpPr>
        <p:spPr>
          <a:xfrm>
            <a:off x="7451614" y="332563"/>
            <a:ext cx="3889868" cy="378372"/>
          </a:xfrm>
          <a:prstGeom prst="rect">
            <a:avLst/>
          </a:prstGeom>
          <a:solidFill>
            <a:srgbClr val="FFFF8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提醒您尚未完成網路選填登記志願</a:t>
            </a: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EDD8016C-E319-AF23-F8B2-27C07FADA7DB}"/>
              </a:ext>
            </a:extLst>
          </p:cNvPr>
          <p:cNvGrpSpPr/>
          <p:nvPr/>
        </p:nvGrpSpPr>
        <p:grpSpPr>
          <a:xfrm>
            <a:off x="9724549" y="5391605"/>
            <a:ext cx="2057400" cy="215444"/>
            <a:chOff x="9458415" y="6343353"/>
            <a:chExt cx="2057400" cy="215444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3F1721F-B50E-EE67-D0A0-BB84F6E13DD4}"/>
                </a:ext>
              </a:extLst>
            </p:cNvPr>
            <p:cNvSpPr/>
            <p:nvPr/>
          </p:nvSpPr>
          <p:spPr>
            <a:xfrm>
              <a:off x="9509122" y="6401109"/>
              <a:ext cx="1911742" cy="1146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36AE8C99-3285-1F65-5D19-311F61B3171D}"/>
                </a:ext>
              </a:extLst>
            </p:cNvPr>
            <p:cNvSpPr txBox="1"/>
            <p:nvPr/>
          </p:nvSpPr>
          <p:spPr>
            <a:xfrm>
              <a:off x="9458415" y="6343353"/>
              <a:ext cx="2057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b="1" dirty="0">
                  <a:solidFill>
                    <a:schemeClr val="bg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114</a:t>
              </a:r>
              <a:r>
                <a:rPr lang="zh-TW" altLang="en-US" sz="800" b="1" dirty="0">
                  <a:solidFill>
                    <a:schemeClr val="bg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年 </a:t>
              </a:r>
              <a:r>
                <a:rPr lang="en-US" altLang="zh-TW" sz="800" b="1" dirty="0">
                  <a:solidFill>
                    <a:schemeClr val="bg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6</a:t>
              </a:r>
              <a:r>
                <a:rPr lang="zh-TW" altLang="en-US" sz="800" b="1" dirty="0">
                  <a:solidFill>
                    <a:schemeClr val="bg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月 </a:t>
              </a:r>
              <a:r>
                <a:rPr lang="en-US" altLang="zh-TW" sz="800" b="1" dirty="0">
                  <a:solidFill>
                    <a:schemeClr val="bg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9</a:t>
              </a:r>
              <a:r>
                <a:rPr lang="zh-TW" altLang="en-US" sz="800" b="1" dirty="0">
                  <a:solidFill>
                    <a:schemeClr val="bg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日（星期一） </a:t>
              </a:r>
              <a:r>
                <a:rPr lang="en-US" altLang="zh-TW" sz="800" b="1" dirty="0">
                  <a:solidFill>
                    <a:schemeClr val="bg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17:00</a:t>
              </a:r>
              <a:r>
                <a:rPr lang="zh-TW" altLang="en-US" sz="800" b="1" dirty="0">
                  <a:solidFill>
                    <a:schemeClr val="bg2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前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2F26952D-71A1-D31A-BF56-2932FEAE9EF1}"/>
              </a:ext>
            </a:extLst>
          </p:cNvPr>
          <p:cNvSpPr/>
          <p:nvPr/>
        </p:nvSpPr>
        <p:spPr>
          <a:xfrm>
            <a:off x="11286950" y="3910041"/>
            <a:ext cx="353418" cy="13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C6D9719-0585-C9A2-F0EB-70E8092F70BF}"/>
              </a:ext>
            </a:extLst>
          </p:cNvPr>
          <p:cNvSpPr txBox="1"/>
          <p:nvPr/>
        </p:nvSpPr>
        <p:spPr>
          <a:xfrm>
            <a:off x="11203103" y="3839503"/>
            <a:ext cx="521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>
                <a:latin typeface="標楷體" panose="03000509000000000000" pitchFamily="65" charset="-120"/>
                <a:ea typeface="標楷體" panose="03000509000000000000" pitchFamily="65" charset="-120"/>
              </a:rPr>
              <a:t>11406</a:t>
            </a:r>
            <a:endParaRPr lang="zh-TW" altLang="en-US" sz="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B147632D-A9A2-1571-7F87-2CDC0A1CBBFE}"/>
              </a:ext>
            </a:extLst>
          </p:cNvPr>
          <p:cNvGrpSpPr/>
          <p:nvPr/>
        </p:nvGrpSpPr>
        <p:grpSpPr>
          <a:xfrm>
            <a:off x="6899068" y="1023231"/>
            <a:ext cx="5050680" cy="4794633"/>
            <a:chOff x="6899068" y="1023231"/>
            <a:chExt cx="5050680" cy="479463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E3D0EE4-552D-9F6B-12D3-1CE3C1D3F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3" b="1203"/>
            <a:stretch/>
          </p:blipFill>
          <p:spPr>
            <a:xfrm>
              <a:off x="6899068" y="1023231"/>
              <a:ext cx="4878944" cy="4794633"/>
            </a:xfrm>
            <a:prstGeom prst="rect">
              <a:avLst/>
            </a:prstGeom>
          </p:spPr>
        </p:pic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43FE30F7-04F7-7B11-0330-B29F038A9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34484"/>
            <a:stretch/>
          </p:blipFill>
          <p:spPr>
            <a:xfrm>
              <a:off x="7048139" y="1558012"/>
              <a:ext cx="4901609" cy="65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59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>
            <a:extLst>
              <a:ext uri="{FF2B5EF4-FFF2-40B4-BE49-F238E27FC236}">
                <a16:creationId xmlns:a16="http://schemas.microsoft.com/office/drawing/2014/main" id="{37F382F6-CE87-9C9F-D6BF-5A4D45972686}"/>
              </a:ext>
            </a:extLst>
          </p:cNvPr>
          <p:cNvGrpSpPr/>
          <p:nvPr/>
        </p:nvGrpSpPr>
        <p:grpSpPr>
          <a:xfrm>
            <a:off x="287390" y="1536621"/>
            <a:ext cx="6857158" cy="5331421"/>
            <a:chOff x="287390" y="1536621"/>
            <a:chExt cx="6857158" cy="5331421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5EC6180E-4371-6E8F-AA54-0D701312B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" r="560"/>
            <a:stretch/>
          </p:blipFill>
          <p:spPr>
            <a:xfrm>
              <a:off x="287390" y="1536621"/>
              <a:ext cx="6857158" cy="5331421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49CAFB6-5BDB-7552-CC93-65AA376DB6EA}"/>
                </a:ext>
              </a:extLst>
            </p:cNvPr>
            <p:cNvSpPr/>
            <p:nvPr/>
          </p:nvSpPr>
          <p:spPr>
            <a:xfrm>
              <a:off x="4316844" y="2551667"/>
              <a:ext cx="210277" cy="107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9667906" y="6515791"/>
            <a:ext cx="2057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557199" indent="-214308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857228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200120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543012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1885903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228795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2571686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2914577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16F49-14F1-4F20-9C56-7C98539F8DBD}" type="slidenum">
              <a:rPr lang="zh-TW" altLang="en-US" sz="1500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34848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" name="矩形 13"/>
          <p:cNvSpPr/>
          <p:nvPr/>
        </p:nvSpPr>
        <p:spPr>
          <a:xfrm>
            <a:off x="426595" y="4557933"/>
            <a:ext cx="3127966" cy="14897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858877" y="1996987"/>
            <a:ext cx="3212119" cy="15258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793832" y="1358635"/>
            <a:ext cx="3767481" cy="338554"/>
          </a:xfrm>
          <a:prstGeom prst="rect">
            <a:avLst/>
          </a:prstGeom>
          <a:solidFill>
            <a:srgbClr val="FFE5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確認所選填之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志願順序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是否無誤</a:t>
            </a:r>
            <a:endParaRPr lang="en-US" altLang="zh-TW" sz="16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6988428" y="914492"/>
            <a:ext cx="4842940" cy="2347269"/>
            <a:chOff x="7931744" y="3042769"/>
            <a:chExt cx="3498256" cy="2020331"/>
          </a:xfrm>
        </p:grpSpPr>
        <p:grpSp>
          <p:nvGrpSpPr>
            <p:cNvPr id="19" name="Group 58">
              <a:extLst>
                <a:ext uri="{FF2B5EF4-FFF2-40B4-BE49-F238E27FC236}">
                  <a16:creationId xmlns:a16="http://schemas.microsoft.com/office/drawing/2014/main" id="{79121BBD-CBFA-48AD-9671-DEB2A39D7DDC}"/>
                </a:ext>
              </a:extLst>
            </p:cNvPr>
            <p:cNvGrpSpPr/>
            <p:nvPr/>
          </p:nvGrpSpPr>
          <p:grpSpPr>
            <a:xfrm>
              <a:off x="7931744" y="3042769"/>
              <a:ext cx="3498256" cy="2020331"/>
              <a:chOff x="6306598" y="3734324"/>
              <a:chExt cx="3145872" cy="2183605"/>
            </a:xfrm>
          </p:grpSpPr>
          <p:sp>
            <p:nvSpPr>
              <p:cNvPr id="21" name="Right Triangle 59">
                <a:extLst>
                  <a:ext uri="{FF2B5EF4-FFF2-40B4-BE49-F238E27FC236}">
                    <a16:creationId xmlns:a16="http://schemas.microsoft.com/office/drawing/2014/main" id="{13D75164-4795-4CB1-9B83-E1A87DE5630E}"/>
                  </a:ext>
                </a:extLst>
              </p:cNvPr>
              <p:cNvSpPr/>
              <p:nvPr/>
            </p:nvSpPr>
            <p:spPr>
              <a:xfrm rot="5400000">
                <a:off x="9055708" y="4064310"/>
                <a:ext cx="391188" cy="402336"/>
              </a:xfrm>
              <a:prstGeom prst="rtTriangle">
                <a:avLst/>
              </a:prstGeom>
              <a:solidFill>
                <a:schemeClr val="accent6">
                  <a:lumMod val="75000"/>
                  <a:alpha val="61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60">
                <a:extLst>
                  <a:ext uri="{FF2B5EF4-FFF2-40B4-BE49-F238E27FC236}">
                    <a16:creationId xmlns:a16="http://schemas.microsoft.com/office/drawing/2014/main" id="{44F2124A-88B4-4B93-B61A-561CD31CC7EA}"/>
                  </a:ext>
                </a:extLst>
              </p:cNvPr>
              <p:cNvSpPr/>
              <p:nvPr/>
            </p:nvSpPr>
            <p:spPr>
              <a:xfrm>
                <a:off x="6306598" y="3734324"/>
                <a:ext cx="3145872" cy="3355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7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20040" rtlCol="0" anchor="ctr"/>
              <a:lstStyle/>
              <a:p>
                <a:endParaRPr lang="en-US" b="1" dirty="0"/>
              </a:p>
            </p:txBody>
          </p:sp>
          <p:sp>
            <p:nvSpPr>
              <p:cNvPr id="23" name="Rectangle 62">
                <a:extLst>
                  <a:ext uri="{FF2B5EF4-FFF2-40B4-BE49-F238E27FC236}">
                    <a16:creationId xmlns:a16="http://schemas.microsoft.com/office/drawing/2014/main" id="{30A72DA4-F183-463B-8913-C3D6263A4E65}"/>
                  </a:ext>
                </a:extLst>
              </p:cNvPr>
              <p:cNvSpPr/>
              <p:nvPr/>
            </p:nvSpPr>
            <p:spPr>
              <a:xfrm>
                <a:off x="6438271" y="4069885"/>
                <a:ext cx="2871383" cy="184804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>
                  <a:spcBef>
                    <a:spcPts val="600"/>
                  </a:spcBef>
                </a:pPr>
                <a:r>
                  <a:rPr lang="zh-TW" altLang="en-US" sz="2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確認志願順序選填無誤後，須輸入</a:t>
                </a:r>
                <a:r>
                  <a:rPr lang="en-US" altLang="zh-TW" sz="2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zh-TW" altLang="en-US" sz="2200" b="1" u="sng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身分證統一編號</a:t>
                </a:r>
                <a:r>
                  <a:rPr lang="en-US" altLang="zh-TW" sz="2200" b="1" u="sng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200" b="1" u="sng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居留證號或入出境許可證統一編號</a:t>
                </a:r>
                <a:r>
                  <a:rPr lang="en-US" altLang="zh-TW" sz="2200" b="1" u="sng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sz="2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endParaRPr lang="en-US" altLang="zh-TW" sz="2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zh-TW" altLang="en-US" sz="2200" b="1" u="sng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出生年月日</a:t>
                </a:r>
                <a:r>
                  <a:rPr lang="zh-TW" altLang="en-US" sz="2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zh-TW" altLang="en-US" sz="2200" b="1" u="sng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通行碼</a:t>
                </a:r>
                <a:r>
                  <a:rPr lang="zh-TW" altLang="en-US" sz="2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及</a:t>
                </a:r>
                <a:r>
                  <a:rPr lang="zh-TW" altLang="en-US" sz="2200" b="1" u="sng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驗證碼</a:t>
                </a:r>
                <a:endParaRPr lang="en-US" altLang="zh-TW" sz="2200" b="1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zh-TW" altLang="en-US" sz="2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即可點選</a:t>
                </a:r>
                <a:r>
                  <a:rPr lang="zh-TW" altLang="en-US" sz="24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確定送出</a:t>
                </a:r>
                <a:endParaRPr 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0" name="Oval 50">
              <a:extLst>
                <a:ext uri="{FF2B5EF4-FFF2-40B4-BE49-F238E27FC236}">
                  <a16:creationId xmlns:a16="http://schemas.microsoft.com/office/drawing/2014/main" id="{7150590E-63BC-4760-A7E4-AB6F08EC4FE9}"/>
                </a:ext>
              </a:extLst>
            </p:cNvPr>
            <p:cNvSpPr/>
            <p:nvPr/>
          </p:nvSpPr>
          <p:spPr>
            <a:xfrm>
              <a:off x="7941049" y="3056574"/>
              <a:ext cx="247245" cy="2478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sp>
        <p:nvSpPr>
          <p:cNvPr id="24" name="Oval 56">
            <a:extLst>
              <a:ext uri="{FF2B5EF4-FFF2-40B4-BE49-F238E27FC236}">
                <a16:creationId xmlns:a16="http://schemas.microsoft.com/office/drawing/2014/main" id="{033371B3-0C06-4B39-9C4D-694C84D90BBA}"/>
              </a:ext>
            </a:extLst>
          </p:cNvPr>
          <p:cNvSpPr/>
          <p:nvPr/>
        </p:nvSpPr>
        <p:spPr>
          <a:xfrm>
            <a:off x="2369912" y="6123411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7" name="矩形 26"/>
          <p:cNvSpPr/>
          <p:nvPr/>
        </p:nvSpPr>
        <p:spPr>
          <a:xfrm>
            <a:off x="2739098" y="6150416"/>
            <a:ext cx="499088" cy="2140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7150590E-63BC-4760-A7E4-AB6F08EC4FE9}"/>
              </a:ext>
            </a:extLst>
          </p:cNvPr>
          <p:cNvSpPr/>
          <p:nvPr/>
        </p:nvSpPr>
        <p:spPr>
          <a:xfrm>
            <a:off x="192988" y="4500558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4" name="標題 1"/>
          <p:cNvSpPr txBox="1">
            <a:spLocks/>
          </p:cNvSpPr>
          <p:nvPr/>
        </p:nvSpPr>
        <p:spPr>
          <a:xfrm>
            <a:off x="971494" y="707898"/>
            <a:ext cx="4088316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、選填志願及順序</a:t>
            </a:r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(5/6)</a:t>
            </a:r>
            <a:endParaRPr lang="zh-TW" altLang="en-US" sz="28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向右箭號 34"/>
          <p:cNvSpPr/>
          <p:nvPr/>
        </p:nvSpPr>
        <p:spPr bwMode="auto">
          <a:xfrm flipH="1">
            <a:off x="3217604" y="6134603"/>
            <a:ext cx="316540" cy="2656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/>
          </a:p>
        </p:txBody>
      </p:sp>
      <p:grpSp>
        <p:nvGrpSpPr>
          <p:cNvPr id="4" name="群組 3"/>
          <p:cNvGrpSpPr/>
          <p:nvPr/>
        </p:nvGrpSpPr>
        <p:grpSpPr>
          <a:xfrm>
            <a:off x="7073991" y="5042403"/>
            <a:ext cx="4989544" cy="955728"/>
            <a:chOff x="5079934" y="5125215"/>
            <a:chExt cx="4064065" cy="955728"/>
          </a:xfrm>
        </p:grpSpPr>
        <p:grpSp>
          <p:nvGrpSpPr>
            <p:cNvPr id="29" name="群組 28"/>
            <p:cNvGrpSpPr/>
            <p:nvPr/>
          </p:nvGrpSpPr>
          <p:grpSpPr>
            <a:xfrm>
              <a:off x="5079934" y="5188551"/>
              <a:ext cx="4064065" cy="892392"/>
              <a:chOff x="7525650" y="4712013"/>
              <a:chExt cx="4064065" cy="836737"/>
            </a:xfrm>
          </p:grpSpPr>
          <p:sp>
            <p:nvSpPr>
              <p:cNvPr id="30" name="Right Triangle 59">
                <a:extLst>
                  <a:ext uri="{FF2B5EF4-FFF2-40B4-BE49-F238E27FC236}">
                    <a16:creationId xmlns:a16="http://schemas.microsoft.com/office/drawing/2014/main" id="{13D75164-4795-4CB1-9B83-E1A87DE5630E}"/>
                  </a:ext>
                </a:extLst>
              </p:cNvPr>
              <p:cNvSpPr/>
              <p:nvPr/>
            </p:nvSpPr>
            <p:spPr>
              <a:xfrm rot="5400000">
                <a:off x="11118885" y="5022401"/>
                <a:ext cx="420508" cy="521153"/>
              </a:xfrm>
              <a:prstGeom prst="rtTriangle">
                <a:avLst/>
              </a:prstGeom>
              <a:solidFill>
                <a:schemeClr val="accent5">
                  <a:lumMod val="75000"/>
                  <a:alpha val="61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60">
                <a:extLst>
                  <a:ext uri="{FF2B5EF4-FFF2-40B4-BE49-F238E27FC236}">
                    <a16:creationId xmlns:a16="http://schemas.microsoft.com/office/drawing/2014/main" id="{44F2124A-88B4-4B93-B61A-561CD31CC7EA}"/>
                  </a:ext>
                </a:extLst>
              </p:cNvPr>
              <p:cNvSpPr/>
              <p:nvPr/>
            </p:nvSpPr>
            <p:spPr>
              <a:xfrm>
                <a:off x="7525650" y="4712013"/>
                <a:ext cx="4064065" cy="36071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7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20040" rtlCol="0" anchor="ctr"/>
              <a:lstStyle/>
              <a:p>
                <a:endParaRPr lang="en-US" b="1" dirty="0"/>
              </a:p>
            </p:txBody>
          </p:sp>
          <p:sp>
            <p:nvSpPr>
              <p:cNvPr id="32" name="Rectangle 62">
                <a:extLst>
                  <a:ext uri="{FF2B5EF4-FFF2-40B4-BE49-F238E27FC236}">
                    <a16:creationId xmlns:a16="http://schemas.microsoft.com/office/drawing/2014/main" id="{30A72DA4-F183-463B-8913-C3D6263A4E65}"/>
                  </a:ext>
                </a:extLst>
              </p:cNvPr>
              <p:cNvSpPr/>
              <p:nvPr/>
            </p:nvSpPr>
            <p:spPr>
              <a:xfrm>
                <a:off x="7685370" y="5072726"/>
                <a:ext cx="3719354" cy="4760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>
                  <a:defRPr/>
                </a:pPr>
                <a:r>
                  <a:rPr lang="zh-TW" altLang="en-US" sz="2400" b="1" u="sng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確定送出即不可修改志願及順序</a:t>
                </a:r>
                <a:endParaRPr lang="en-US" altLang="zh-TW" sz="2400" b="1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Oval 56">
                <a:extLst>
                  <a:ext uri="{FF2B5EF4-FFF2-40B4-BE49-F238E27FC236}">
                    <a16:creationId xmlns:a16="http://schemas.microsoft.com/office/drawing/2014/main" id="{033371B3-0C06-4B39-9C4D-694C84D90BBA}"/>
                  </a:ext>
                </a:extLst>
              </p:cNvPr>
              <p:cNvSpPr/>
              <p:nvPr/>
            </p:nvSpPr>
            <p:spPr>
              <a:xfrm>
                <a:off x="7525651" y="4725065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3" name="文字方塊 2"/>
            <p:cNvSpPr txBox="1"/>
            <p:nvPr/>
          </p:nvSpPr>
          <p:spPr>
            <a:xfrm>
              <a:off x="5346262" y="512521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注意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7416175" y="3893872"/>
            <a:ext cx="2769706" cy="822686"/>
            <a:chOff x="542057" y="3523533"/>
            <a:chExt cx="3814141" cy="843759"/>
          </a:xfrm>
        </p:grpSpPr>
        <p:grpSp>
          <p:nvGrpSpPr>
            <p:cNvPr id="40" name="群組 39"/>
            <p:cNvGrpSpPr/>
            <p:nvPr/>
          </p:nvGrpSpPr>
          <p:grpSpPr>
            <a:xfrm>
              <a:off x="542057" y="3523533"/>
              <a:ext cx="3814141" cy="843759"/>
              <a:chOff x="628650" y="4205051"/>
              <a:chExt cx="1577340" cy="794627"/>
            </a:xfrm>
          </p:grpSpPr>
          <p:grpSp>
            <p:nvGrpSpPr>
              <p:cNvPr id="42" name="Group 6"/>
              <p:cNvGrpSpPr/>
              <p:nvPr/>
            </p:nvGrpSpPr>
            <p:grpSpPr>
              <a:xfrm>
                <a:off x="628650" y="4297494"/>
                <a:ext cx="1577340" cy="702184"/>
                <a:chOff x="497608" y="4585611"/>
                <a:chExt cx="3020291" cy="780413"/>
              </a:xfrm>
              <a:effectLst/>
            </p:grpSpPr>
            <p:sp>
              <p:nvSpPr>
                <p:cNvPr id="44" name="Rectangle 4"/>
                <p:cNvSpPr/>
                <p:nvPr/>
              </p:nvSpPr>
              <p:spPr>
                <a:xfrm>
                  <a:off x="497608" y="4585611"/>
                  <a:ext cx="3020291" cy="6938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5" name="Rectangle 5"/>
                <p:cNvSpPr/>
                <p:nvPr/>
              </p:nvSpPr>
              <p:spPr>
                <a:xfrm>
                  <a:off x="497608" y="5288732"/>
                  <a:ext cx="3020291" cy="77292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43" name="Rectangle 5"/>
              <p:cNvSpPr/>
              <p:nvPr/>
            </p:nvSpPr>
            <p:spPr>
              <a:xfrm>
                <a:off x="628650" y="4205051"/>
                <a:ext cx="1577340" cy="6954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41" name="TextBox 25"/>
            <p:cNvSpPr txBox="1"/>
            <p:nvPr/>
          </p:nvSpPr>
          <p:spPr>
            <a:xfrm>
              <a:off x="665454" y="3621686"/>
              <a:ext cx="3567347" cy="66288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zh-TW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輸入後可點選</a:t>
              </a:r>
              <a:r>
                <a:rPr lang="zh-TW" altLang="en-US" b="1" u="sng" noProof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小眼睛圖示</a:t>
              </a:r>
              <a:r>
                <a:rPr lang="zh-TW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，檢視輸入通行碼是否正確</a:t>
              </a:r>
              <a:endParaRPr lang="en-US" altLang="zh-TW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3301084" y="5269600"/>
            <a:ext cx="184086" cy="15721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/>
          </a:p>
        </p:txBody>
      </p:sp>
      <p:pic>
        <p:nvPicPr>
          <p:cNvPr id="47" name="图片 22">
            <a:extLst>
              <a:ext uri="{FF2B5EF4-FFF2-40B4-BE49-F238E27FC236}">
                <a16:creationId xmlns:a16="http://schemas.microsoft.com/office/drawing/2014/main" id="{8A7EE1F4-9CCE-4253-81EB-18404AA154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004" y="3669302"/>
            <a:ext cx="1510082" cy="1204470"/>
          </a:xfrm>
          <a:prstGeom prst="rect">
            <a:avLst/>
          </a:prstGeom>
        </p:spPr>
      </p:pic>
      <p:sp>
        <p:nvSpPr>
          <p:cNvPr id="37" name="向右箭號 36"/>
          <p:cNvSpPr/>
          <p:nvPr/>
        </p:nvSpPr>
        <p:spPr bwMode="auto">
          <a:xfrm rot="5400000">
            <a:off x="4321435" y="1733226"/>
            <a:ext cx="259952" cy="2579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C60FE724-B767-B7C3-CB99-A38DB4DAF8A3}"/>
              </a:ext>
            </a:extLst>
          </p:cNvPr>
          <p:cNvSpPr txBox="1"/>
          <p:nvPr/>
        </p:nvSpPr>
        <p:spPr>
          <a:xfrm>
            <a:off x="4210120" y="2514634"/>
            <a:ext cx="11696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00" dirty="0">
                <a:solidFill>
                  <a:schemeClr val="bg2">
                    <a:lumMod val="25000"/>
                  </a:schemeClr>
                </a:solidFill>
                <a:latin typeface="華康儷粗圓" panose="020F0709000000000000" pitchFamily="49" charset="-120"/>
                <a:ea typeface="華康儷粗圓" panose="020F0709000000000000" pitchFamily="49" charset="-120"/>
              </a:rPr>
              <a:t>11406</a:t>
            </a:r>
            <a:endParaRPr lang="zh-TW" altLang="en-US" sz="700" dirty="0">
              <a:solidFill>
                <a:schemeClr val="bg2">
                  <a:lumMod val="25000"/>
                </a:schemeClr>
              </a:solidFill>
              <a:latin typeface="華康儷粗圓" panose="020F0709000000000000" pitchFamily="49" charset="-120"/>
              <a:ea typeface="華康儷粗圓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90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圖片 43">
            <a:extLst>
              <a:ext uri="{FF2B5EF4-FFF2-40B4-BE49-F238E27FC236}">
                <a16:creationId xmlns:a16="http://schemas.microsoft.com/office/drawing/2014/main" id="{9FC39276-9544-1D9F-7C1E-FB86C283B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181" y="6096681"/>
            <a:ext cx="4901609" cy="402371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B9F1F00B-DFE0-88AC-679A-3EC771BFB800}"/>
              </a:ext>
            </a:extLst>
          </p:cNvPr>
          <p:cNvSpPr/>
          <p:nvPr/>
        </p:nvSpPr>
        <p:spPr>
          <a:xfrm>
            <a:off x="7451678" y="812566"/>
            <a:ext cx="3934589" cy="205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43554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988911" y="752387"/>
            <a:ext cx="4088316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、選填志願及順序</a:t>
            </a:r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(6/6)</a:t>
            </a:r>
            <a:endParaRPr lang="zh-TW" altLang="en-US" sz="28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Group 58">
            <a:extLst>
              <a:ext uri="{FF2B5EF4-FFF2-40B4-BE49-F238E27FC236}">
                <a16:creationId xmlns:a16="http://schemas.microsoft.com/office/drawing/2014/main" id="{79121BBD-CBFA-48AD-9671-DEB2A39D7DDC}"/>
              </a:ext>
            </a:extLst>
          </p:cNvPr>
          <p:cNvGrpSpPr/>
          <p:nvPr/>
        </p:nvGrpSpPr>
        <p:grpSpPr>
          <a:xfrm>
            <a:off x="1210491" y="1527278"/>
            <a:ext cx="4996796" cy="1489142"/>
            <a:chOff x="6306598" y="3734324"/>
            <a:chExt cx="3009792" cy="1756031"/>
          </a:xfrm>
        </p:grpSpPr>
        <p:sp>
          <p:nvSpPr>
            <p:cNvPr id="16" name="Right Triangle 59">
              <a:extLst>
                <a:ext uri="{FF2B5EF4-FFF2-40B4-BE49-F238E27FC236}">
                  <a16:creationId xmlns:a16="http://schemas.microsoft.com/office/drawing/2014/main" id="{13D75164-4795-4CB1-9B83-E1A87DE5630E}"/>
                </a:ext>
              </a:extLst>
            </p:cNvPr>
            <p:cNvSpPr/>
            <p:nvPr/>
          </p:nvSpPr>
          <p:spPr>
            <a:xfrm rot="5400000">
              <a:off x="8919628" y="4064310"/>
              <a:ext cx="391188" cy="402336"/>
            </a:xfrm>
            <a:prstGeom prst="rtTriangle">
              <a:avLst/>
            </a:prstGeom>
            <a:solidFill>
              <a:schemeClr val="accent6">
                <a:lumMod val="75000"/>
                <a:alpha val="61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Rectangle 60">
              <a:extLst>
                <a:ext uri="{FF2B5EF4-FFF2-40B4-BE49-F238E27FC236}">
                  <a16:creationId xmlns:a16="http://schemas.microsoft.com/office/drawing/2014/main" id="{44F2124A-88B4-4B93-B61A-561CD31CC7EA}"/>
                </a:ext>
              </a:extLst>
            </p:cNvPr>
            <p:cNvSpPr/>
            <p:nvPr/>
          </p:nvSpPr>
          <p:spPr>
            <a:xfrm>
              <a:off x="6306599" y="3734324"/>
              <a:ext cx="3003056" cy="33556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79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20040" rtlCol="0" anchor="ctr"/>
            <a:lstStyle/>
            <a:p>
              <a:pPr algn="ctr"/>
              <a:r>
                <a:rPr lang="zh-TW" alt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畫面顯示</a:t>
              </a:r>
              <a:endParaRPr 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30A72DA4-F183-463B-8913-C3D6263A4E65}"/>
                </a:ext>
              </a:extLst>
            </p:cNvPr>
            <p:cNvSpPr/>
            <p:nvPr/>
          </p:nvSpPr>
          <p:spPr>
            <a:xfrm>
              <a:off x="6306598" y="4069885"/>
              <a:ext cx="2866969" cy="142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spcBef>
                  <a:spcPts val="600"/>
                </a:spcBef>
              </a:pPr>
              <a:r>
                <a:rPr lang="en-US" altLang="zh-TW" sz="2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您已完成網路選填登記志願</a:t>
              </a:r>
              <a:r>
                <a:rPr lang="en-US" altLang="zh-TW" sz="2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  <a:r>
                <a:rPr lang="zh-TW" altLang="en-US" sz="2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訊息，並產生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選填登記志願表</a:t>
              </a:r>
              <a:r>
                <a:rPr lang="zh-TW" altLang="en-US" sz="24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，才算完成網路選填登記志願程序</a:t>
              </a:r>
              <a:endParaRPr 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713821" y="5920985"/>
            <a:ext cx="3978955" cy="559880"/>
            <a:chOff x="542057" y="3523533"/>
            <a:chExt cx="3814141" cy="843759"/>
          </a:xfrm>
        </p:grpSpPr>
        <p:grpSp>
          <p:nvGrpSpPr>
            <p:cNvPr id="27" name="群組 26"/>
            <p:cNvGrpSpPr/>
            <p:nvPr/>
          </p:nvGrpSpPr>
          <p:grpSpPr>
            <a:xfrm>
              <a:off x="542057" y="3523533"/>
              <a:ext cx="3814141" cy="843759"/>
              <a:chOff x="628650" y="4205051"/>
              <a:chExt cx="1577340" cy="794627"/>
            </a:xfrm>
          </p:grpSpPr>
          <p:grpSp>
            <p:nvGrpSpPr>
              <p:cNvPr id="29" name="Group 6"/>
              <p:cNvGrpSpPr/>
              <p:nvPr/>
            </p:nvGrpSpPr>
            <p:grpSpPr>
              <a:xfrm>
                <a:off x="628650" y="4297494"/>
                <a:ext cx="1577340" cy="702184"/>
                <a:chOff x="497608" y="4585611"/>
                <a:chExt cx="3020291" cy="780413"/>
              </a:xfrm>
              <a:effectLst/>
            </p:grpSpPr>
            <p:sp>
              <p:nvSpPr>
                <p:cNvPr id="31" name="Rectangle 4"/>
                <p:cNvSpPr/>
                <p:nvPr/>
              </p:nvSpPr>
              <p:spPr>
                <a:xfrm>
                  <a:off x="497608" y="4585611"/>
                  <a:ext cx="2232239" cy="6938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2" name="Rectangle 5"/>
                <p:cNvSpPr/>
                <p:nvPr/>
              </p:nvSpPr>
              <p:spPr>
                <a:xfrm>
                  <a:off x="497608" y="5288732"/>
                  <a:ext cx="3020291" cy="77292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30" name="Rectangle 5"/>
              <p:cNvSpPr/>
              <p:nvPr/>
            </p:nvSpPr>
            <p:spPr>
              <a:xfrm>
                <a:off x="628650" y="4205051"/>
                <a:ext cx="1577340" cy="6954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28" name="TextBox 25"/>
            <p:cNvSpPr txBox="1"/>
            <p:nvPr/>
          </p:nvSpPr>
          <p:spPr>
            <a:xfrm>
              <a:off x="665454" y="3674832"/>
              <a:ext cx="3567347" cy="55659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zh-TW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將</a:t>
              </a:r>
              <a:r>
                <a:rPr lang="zh-TW" altLang="zh-TW" b="1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志願表</a:t>
              </a:r>
              <a:r>
                <a:rPr lang="zh-TW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</a:t>
              </a:r>
              <a:r>
                <a:rPr lang="zh-TW" altLang="zh-TW" b="1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儲存及列印</a:t>
              </a:r>
              <a:r>
                <a:rPr lang="zh-TW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並妥善保存</a:t>
              </a:r>
              <a:endParaRPr lang="en-US" altLang="zh-TW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88EB6E22-C28E-4E59-83C5-24D40CDF1262}"/>
              </a:ext>
            </a:extLst>
          </p:cNvPr>
          <p:cNvGrpSpPr/>
          <p:nvPr/>
        </p:nvGrpSpPr>
        <p:grpSpPr>
          <a:xfrm>
            <a:off x="173017" y="3119396"/>
            <a:ext cx="6729877" cy="2698613"/>
            <a:chOff x="173017" y="3119396"/>
            <a:chExt cx="6729877" cy="269861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13E908B-29A2-4F7C-8707-3F12F528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017" y="3119396"/>
              <a:ext cx="6729877" cy="2698613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1276952" y="4242457"/>
              <a:ext cx="4555765" cy="33173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815328" y="4898397"/>
              <a:ext cx="1479015" cy="26561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sp>
          <p:nvSpPr>
            <p:cNvPr id="25" name="向右箭號 24"/>
            <p:cNvSpPr/>
            <p:nvPr/>
          </p:nvSpPr>
          <p:spPr bwMode="auto">
            <a:xfrm>
              <a:off x="2466876" y="4898654"/>
              <a:ext cx="316540" cy="26561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 dirty="0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0A7D033-35D5-8DBC-7DF4-FE7F793B34BC}"/>
              </a:ext>
            </a:extLst>
          </p:cNvPr>
          <p:cNvSpPr/>
          <p:nvPr/>
        </p:nvSpPr>
        <p:spPr>
          <a:xfrm>
            <a:off x="1454331" y="3200763"/>
            <a:ext cx="259490" cy="132159"/>
          </a:xfrm>
          <a:prstGeom prst="rect">
            <a:avLst/>
          </a:prstGeom>
          <a:solidFill>
            <a:srgbClr val="FFAC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C9CE01E-9BBF-63D7-CB9F-C3D21FE605BA}"/>
              </a:ext>
            </a:extLst>
          </p:cNvPr>
          <p:cNvSpPr txBox="1"/>
          <p:nvPr/>
        </p:nvSpPr>
        <p:spPr>
          <a:xfrm>
            <a:off x="1420041" y="3129907"/>
            <a:ext cx="812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>
                <a:solidFill>
                  <a:schemeClr val="bg1"/>
                </a:solidFill>
              </a:rPr>
              <a:t>114</a:t>
            </a:r>
            <a:endParaRPr lang="zh-TW" altLang="en-US" sz="1050" dirty="0">
              <a:solidFill>
                <a:schemeClr val="bg1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EC7CC70-28CC-73FC-8A61-F5B4E1935431}"/>
              </a:ext>
            </a:extLst>
          </p:cNvPr>
          <p:cNvSpPr txBox="1"/>
          <p:nvPr/>
        </p:nvSpPr>
        <p:spPr>
          <a:xfrm>
            <a:off x="7320828" y="752387"/>
            <a:ext cx="426596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14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學年度五專優先免試入學招生選填登記志願表</a:t>
            </a: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A96F1E99-E729-E814-CF4F-4E70A2BC734C}"/>
              </a:ext>
            </a:extLst>
          </p:cNvPr>
          <p:cNvGrpSpPr/>
          <p:nvPr/>
        </p:nvGrpSpPr>
        <p:grpSpPr>
          <a:xfrm>
            <a:off x="6745486" y="812566"/>
            <a:ext cx="5273497" cy="5977862"/>
            <a:chOff x="6745486" y="812566"/>
            <a:chExt cx="5273497" cy="5977862"/>
          </a:xfrm>
        </p:grpSpPr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C6BF6A03-4704-5B64-DBB2-16A719981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5486" y="2097381"/>
              <a:ext cx="5273497" cy="4096867"/>
            </a:xfrm>
            <a:prstGeom prst="rect">
              <a:avLst/>
            </a:prstGeom>
          </p:spPr>
        </p:pic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ED4C4411-7BEB-40FD-9B1B-F6C04BE2AEF3}"/>
                </a:ext>
              </a:extLst>
            </p:cNvPr>
            <p:cNvGrpSpPr/>
            <p:nvPr/>
          </p:nvGrpSpPr>
          <p:grpSpPr>
            <a:xfrm>
              <a:off x="6956563" y="812566"/>
              <a:ext cx="4899015" cy="5977862"/>
              <a:chOff x="6956563" y="812566"/>
              <a:chExt cx="4899015" cy="5977862"/>
            </a:xfrm>
          </p:grpSpPr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ED577AA4-A125-4902-AC9B-164ECEED2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90" b="77701"/>
              <a:stretch/>
            </p:blipFill>
            <p:spPr>
              <a:xfrm>
                <a:off x="6956563" y="1072113"/>
                <a:ext cx="4899015" cy="995226"/>
              </a:xfrm>
              <a:prstGeom prst="rect">
                <a:avLst/>
              </a:prstGeom>
            </p:spPr>
          </p:pic>
          <p:sp>
            <p:nvSpPr>
              <p:cNvPr id="5" name="投影片編號版面配置區 4"/>
              <p:cNvSpPr txBox="1">
                <a:spLocks/>
              </p:cNvSpPr>
              <p:nvPr/>
            </p:nvSpPr>
            <p:spPr bwMode="auto">
              <a:xfrm>
                <a:off x="9659197" y="6515791"/>
                <a:ext cx="2057400" cy="274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r" defTabSz="457200" rtl="0" eaLnBrk="1" latinLnBrk="0" hangingPunct="1">
                  <a:defRPr sz="1200" kern="1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557199" indent="-214308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857228" indent="-171446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200120" indent="-171446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543012" indent="-171446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1885903" indent="-171446" algn="l" defTabSz="4572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228795" indent="-171446" algn="l" defTabSz="4572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2571686" indent="-171446" algn="l" defTabSz="4572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2914577" indent="-171446" algn="l" defTabSz="4572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fld id="{0BC16F49-14F1-4F20-9C56-7C98539F8DBD}" type="slidenum">
                  <a:rPr lang="zh-TW" altLang="en-US" sz="1500" b="1">
                    <a:latin typeface="Arial" panose="020B0604020202020204" pitchFamily="34" charset="0"/>
                    <a:cs typeface="Arial" panose="020B0604020202020204" pitchFamily="34" charset="0"/>
                  </a:rPr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t>12</a:t>
                </a:fld>
                <a:endParaRPr lang="zh-TW" alt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0069924" y="812566"/>
                <a:ext cx="1316343" cy="20585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975749" y="1732779"/>
                <a:ext cx="3726707" cy="334559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956563" y="6143166"/>
                <a:ext cx="4760034" cy="258319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9" name="矩形 2"/>
              <p:cNvSpPr>
                <a:spLocks noChangeArrowheads="1"/>
              </p:cNvSpPr>
              <p:nvPr/>
            </p:nvSpPr>
            <p:spPr bwMode="auto">
              <a:xfrm>
                <a:off x="7873249" y="3375224"/>
                <a:ext cx="2735848" cy="400110"/>
              </a:xfrm>
              <a:prstGeom prst="rect">
                <a:avLst/>
              </a:prstGeom>
              <a:solidFill>
                <a:srgbClr val="FFE5E5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just">
                  <a:defRPr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志願表免試生自存一份</a:t>
                </a:r>
                <a:endParaRPr lang="en-US" altLang="zh-TW" sz="2000" b="1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528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>
            <a:extLst>
              <a:ext uri="{FF2B5EF4-FFF2-40B4-BE49-F238E27FC236}">
                <a16:creationId xmlns:a16="http://schemas.microsoft.com/office/drawing/2014/main" id="{7EC47E35-6EF7-BFC3-1E1D-ACF58DF453B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67523" y="3171164"/>
            <a:ext cx="4108058" cy="3688080"/>
            <a:chOff x="1867523" y="3171164"/>
            <a:chExt cx="4108058" cy="3688080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E826B8FA-C6A9-4B5B-9887-9EE0BE34651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7523" y="3171164"/>
              <a:ext cx="4108058" cy="368808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2149A8F-27AA-C0DE-997C-3BD32B81BF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2499" y="4691401"/>
              <a:ext cx="2269374" cy="84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EF9D242D-E6B5-D270-14BD-E41CDABB876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86371" y="4643388"/>
              <a:ext cx="2370438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50" b="1" dirty="0">
                  <a:solidFill>
                    <a:srgbClr val="FF0000"/>
                  </a:solidFill>
                </a:rPr>
                <a:t>114</a:t>
              </a:r>
              <a:r>
                <a:rPr lang="zh-TW" altLang="en-US" sz="550" b="1" dirty="0">
                  <a:solidFill>
                    <a:srgbClr val="FF0000"/>
                  </a:solidFill>
                </a:rPr>
                <a:t> 年  </a:t>
              </a:r>
              <a:r>
                <a:rPr lang="en-US" altLang="zh-TW" sz="550" b="1" dirty="0">
                  <a:solidFill>
                    <a:srgbClr val="FF0000"/>
                  </a:solidFill>
                </a:rPr>
                <a:t>6</a:t>
              </a:r>
              <a:r>
                <a:rPr lang="zh-TW" altLang="en-US" sz="550" b="1" dirty="0">
                  <a:solidFill>
                    <a:srgbClr val="FF0000"/>
                  </a:solidFill>
                </a:rPr>
                <a:t> 月 </a:t>
              </a:r>
              <a:r>
                <a:rPr lang="en-US" altLang="zh-TW" sz="550" b="1" dirty="0">
                  <a:solidFill>
                    <a:srgbClr val="FF0000"/>
                  </a:solidFill>
                </a:rPr>
                <a:t>5</a:t>
              </a:r>
              <a:r>
                <a:rPr lang="zh-TW" altLang="en-US" sz="550" b="1" dirty="0">
                  <a:solidFill>
                    <a:srgbClr val="FF0000"/>
                  </a:solidFill>
                </a:rPr>
                <a:t> 日（星期四）</a:t>
              </a:r>
              <a:r>
                <a:rPr lang="en-US" altLang="zh-TW" sz="550" b="1" dirty="0">
                  <a:solidFill>
                    <a:srgbClr val="FF0000"/>
                  </a:solidFill>
                </a:rPr>
                <a:t>10:00</a:t>
              </a:r>
              <a:r>
                <a:rPr lang="zh-TW" altLang="en-US" sz="550" b="1" dirty="0">
                  <a:solidFill>
                    <a:srgbClr val="FF0000"/>
                  </a:solidFill>
                </a:rPr>
                <a:t> 至 </a:t>
              </a:r>
              <a:r>
                <a:rPr lang="en-US" altLang="zh-TW" sz="550" b="1" dirty="0">
                  <a:solidFill>
                    <a:srgbClr val="FF0000"/>
                  </a:solidFill>
                </a:rPr>
                <a:t>114</a:t>
              </a:r>
              <a:r>
                <a:rPr lang="zh-TW" altLang="en-US" sz="550" b="1" dirty="0">
                  <a:solidFill>
                    <a:srgbClr val="FF0000"/>
                  </a:solidFill>
                </a:rPr>
                <a:t> 年 </a:t>
              </a:r>
              <a:r>
                <a:rPr lang="en-US" altLang="zh-TW" sz="550" b="1" dirty="0">
                  <a:solidFill>
                    <a:srgbClr val="FF0000"/>
                  </a:solidFill>
                </a:rPr>
                <a:t>6</a:t>
              </a:r>
              <a:r>
                <a:rPr lang="zh-TW" altLang="en-US" sz="550" b="1" dirty="0">
                  <a:solidFill>
                    <a:srgbClr val="FF0000"/>
                  </a:solidFill>
                </a:rPr>
                <a:t> 月  </a:t>
              </a:r>
              <a:r>
                <a:rPr lang="en-US" altLang="zh-TW" sz="550" b="1" dirty="0">
                  <a:solidFill>
                    <a:srgbClr val="FF0000"/>
                  </a:solidFill>
                </a:rPr>
                <a:t>9</a:t>
              </a:r>
              <a:r>
                <a:rPr lang="zh-TW" altLang="en-US" sz="550" b="1" dirty="0">
                  <a:solidFill>
                    <a:srgbClr val="FF0000"/>
                  </a:solidFill>
                </a:rPr>
                <a:t> 日（星期一）</a:t>
              </a:r>
              <a:r>
                <a:rPr lang="en-US" altLang="zh-TW" sz="550" b="1" dirty="0">
                  <a:solidFill>
                    <a:srgbClr val="FF0000"/>
                  </a:solidFill>
                </a:rPr>
                <a:t>17:00</a:t>
              </a:r>
              <a:r>
                <a:rPr lang="zh-TW" altLang="en-US" sz="550" b="1" dirty="0">
                  <a:solidFill>
                    <a:srgbClr val="FF0000"/>
                  </a:solidFill>
                </a:rPr>
                <a:t> 止</a:t>
              </a:r>
            </a:p>
          </p:txBody>
        </p:sp>
      </p:grpSp>
      <p:pic>
        <p:nvPicPr>
          <p:cNvPr id="25" name="圖片 24">
            <a:extLst>
              <a:ext uri="{FF2B5EF4-FFF2-40B4-BE49-F238E27FC236}">
                <a16:creationId xmlns:a16="http://schemas.microsoft.com/office/drawing/2014/main" id="{05626F69-D1E9-4C62-AB72-617994BD0C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1371" b="644"/>
          <a:stretch/>
        </p:blipFill>
        <p:spPr>
          <a:xfrm>
            <a:off x="6028647" y="3160598"/>
            <a:ext cx="3763899" cy="3688080"/>
          </a:xfrm>
          <a:prstGeom prst="rect">
            <a:avLst/>
          </a:prstGeom>
        </p:spPr>
      </p:pic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9694029" y="6515791"/>
            <a:ext cx="2057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557199" indent="-214308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857228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200120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543012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1885903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228795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2571686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2914577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16F49-14F1-4F20-9C56-7C98539F8DBD}" type="slidenum">
              <a:rPr lang="zh-TW" altLang="en-US" sz="1500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TW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43557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6028647" y="82645"/>
            <a:ext cx="4560623" cy="684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選填登記志願</a:t>
            </a:r>
            <a:r>
              <a:rPr lang="zh-TW" altLang="en-US" sz="2800" b="1" u="sng" dirty="0">
                <a:solidFill>
                  <a:srgbClr val="C00000"/>
                </a:solidFill>
                <a:highlight>
                  <a:srgbClr val="FF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練習版</a:t>
            </a:r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</a:t>
            </a:r>
          </a:p>
        </p:txBody>
      </p:sp>
      <p:sp>
        <p:nvSpPr>
          <p:cNvPr id="15" name="矩形 14"/>
          <p:cNvSpPr/>
          <p:nvPr/>
        </p:nvSpPr>
        <p:spPr>
          <a:xfrm>
            <a:off x="2397761" y="825603"/>
            <a:ext cx="71754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114/5/28(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10:00 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起至 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6/04(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17:00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46136" y="1290717"/>
            <a:ext cx="11758778" cy="193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25392" anchor="ctr">
            <a:spAutoFit/>
          </a:bodyPr>
          <a:lstStyle>
            <a:lvl1pPr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讓免試生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熟悉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網路選填登記志願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系統操作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，開放網路選填登記志願系統【練習版】，請免試生踴躍至本委員會網站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登入練習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熟悉介面流程或試填志願順序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本項服務僅作為網路選填登記志願之參考，亦不作為分發之依據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【練習版】系統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不儲存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免試生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修改後之通行碼，亦不延用至正式版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故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練習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進行網路選填登記志願</a:t>
            </a:r>
            <a:r>
              <a:rPr lang="zh-TW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確定送出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操作時，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通行碼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須輸入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81527" y="2830650"/>
            <a:ext cx="4561798" cy="378372"/>
          </a:xfrm>
          <a:prstGeom prst="rect">
            <a:avLst/>
          </a:prstGeom>
          <a:solidFill>
            <a:srgbClr val="FFFF8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預設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身分證後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碼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出生月日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碼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碼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30835" y="5105718"/>
            <a:ext cx="3274421" cy="4702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8850690" y="3750673"/>
            <a:ext cx="904302" cy="341282"/>
          </a:xfrm>
          <a:prstGeom prst="rect">
            <a:avLst/>
          </a:prstGeom>
          <a:solidFill>
            <a:srgbClr val="FBCEC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練習版</a:t>
            </a:r>
          </a:p>
        </p:txBody>
      </p:sp>
      <p:sp>
        <p:nvSpPr>
          <p:cNvPr id="19" name="矩形 18"/>
          <p:cNvSpPr/>
          <p:nvPr/>
        </p:nvSpPr>
        <p:spPr>
          <a:xfrm>
            <a:off x="2597607" y="5839971"/>
            <a:ext cx="2370438" cy="3166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F777785-3A58-62CF-745A-C61143690F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67523" y="4042298"/>
            <a:ext cx="4123570" cy="4093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A6E68E4-376E-70A9-AD05-C7262A8373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10917" y="4054209"/>
            <a:ext cx="45494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選填登記志願</a:t>
            </a:r>
            <a:r>
              <a:rPr lang="en-US" altLang="zh-TW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正式版</a:t>
            </a:r>
            <a:r>
              <a:rPr lang="en-US" altLang="zh-TW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時程</a:t>
            </a:r>
            <a:endParaRPr lang="en-US" altLang="zh-TW" sz="9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年 </a:t>
            </a:r>
            <a:r>
              <a:rPr lang="en-US" altLang="zh-TW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月 </a:t>
            </a:r>
            <a:r>
              <a:rPr lang="en-US" altLang="zh-TW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  <a:r>
              <a:rPr lang="zh-TW" altLang="en-US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（星期四） 至 </a:t>
            </a:r>
            <a:r>
              <a:rPr lang="en-US" altLang="zh-TW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年 </a:t>
            </a:r>
            <a:r>
              <a:rPr lang="en-US" altLang="zh-TW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月 </a:t>
            </a:r>
            <a:r>
              <a:rPr lang="en-US" altLang="zh-TW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17:00</a:t>
            </a:r>
            <a:r>
              <a:rPr lang="zh-TW" altLang="en-US" sz="9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（星期一）止</a:t>
            </a:r>
            <a:endParaRPr lang="en-US" altLang="zh-TW" sz="9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FE728DA-72B6-9D39-A436-2F1CAF9D7F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53129" y="3227128"/>
            <a:ext cx="215153" cy="83837"/>
          </a:xfrm>
          <a:prstGeom prst="rect">
            <a:avLst/>
          </a:prstGeom>
          <a:solidFill>
            <a:srgbClr val="FFAC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0E51FCEA-255A-D0BC-A820-B4DD0C2794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99267" y="3163867"/>
            <a:ext cx="609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50" dirty="0">
                <a:solidFill>
                  <a:schemeClr val="bg1"/>
                </a:solidFill>
              </a:rPr>
              <a:t>114</a:t>
            </a:r>
            <a:endParaRPr lang="zh-TW" altLang="en-US" sz="8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5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23423B-082D-417B-B800-D733BF0A9345}"/>
              </a:ext>
            </a:extLst>
          </p:cNvPr>
          <p:cNvSpPr/>
          <p:nvPr/>
        </p:nvSpPr>
        <p:spPr>
          <a:xfrm>
            <a:off x="4676630" y="401028"/>
            <a:ext cx="5930410" cy="666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9615651" y="6515791"/>
            <a:ext cx="2057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557199" indent="-214308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857228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200120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543012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1885903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228795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2571686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2914577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16F49-14F1-4F20-9C56-7C98539F8DBD}" type="slidenum">
              <a:rPr lang="zh-TW" altLang="en-US" sz="1500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34843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5" name="文字方塊 14"/>
          <p:cNvSpPr txBox="1"/>
          <p:nvPr/>
        </p:nvSpPr>
        <p:spPr>
          <a:xfrm>
            <a:off x="2097604" y="151744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選填登記志願注意事項提醒</a:t>
            </a:r>
            <a:endParaRPr lang="en-US" altLang="zh-TW" sz="2800" b="1" dirty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1382982" y="1314457"/>
            <a:ext cx="812427" cy="648887"/>
          </a:xfrm>
          <a:custGeom>
            <a:avLst/>
            <a:gdLst>
              <a:gd name="T0" fmla="*/ 575 w 745"/>
              <a:gd name="T1" fmla="*/ 570 h 594"/>
              <a:gd name="T2" fmla="*/ 0 w 745"/>
              <a:gd name="T3" fmla="*/ 570 h 594"/>
              <a:gd name="T4" fmla="*/ 298 w 745"/>
              <a:gd name="T5" fmla="*/ 220 h 594"/>
              <a:gd name="T6" fmla="*/ 288 w 745"/>
              <a:gd name="T7" fmla="*/ 209 h 594"/>
              <a:gd name="T8" fmla="*/ 544 w 745"/>
              <a:gd name="T9" fmla="*/ 245 h 594"/>
              <a:gd name="T10" fmla="*/ 32 w 745"/>
              <a:gd name="T11" fmla="*/ 201 h 594"/>
              <a:gd name="T12" fmla="*/ 205 w 745"/>
              <a:gd name="T13" fmla="*/ 430 h 594"/>
              <a:gd name="T14" fmla="*/ 98 w 745"/>
              <a:gd name="T15" fmla="*/ 362 h 594"/>
              <a:gd name="T16" fmla="*/ 98 w 745"/>
              <a:gd name="T17" fmla="*/ 385 h 594"/>
              <a:gd name="T18" fmla="*/ 312 w 745"/>
              <a:gd name="T19" fmla="*/ 317 h 594"/>
              <a:gd name="T20" fmla="*/ 98 w 745"/>
              <a:gd name="T21" fmla="*/ 317 h 594"/>
              <a:gd name="T22" fmla="*/ 312 w 745"/>
              <a:gd name="T23" fmla="*/ 296 h 594"/>
              <a:gd name="T24" fmla="*/ 552 w 745"/>
              <a:gd name="T25" fmla="*/ 249 h 594"/>
              <a:gd name="T26" fmla="*/ 552 w 745"/>
              <a:gd name="T27" fmla="*/ 249 h 594"/>
              <a:gd name="T28" fmla="*/ 552 w 745"/>
              <a:gd name="T29" fmla="*/ 37 h 594"/>
              <a:gd name="T30" fmla="*/ 338 w 745"/>
              <a:gd name="T31" fmla="*/ 134 h 594"/>
              <a:gd name="T32" fmla="*/ 583 w 745"/>
              <a:gd name="T33" fmla="*/ 148 h 594"/>
              <a:gd name="T34" fmla="*/ 373 w 745"/>
              <a:gd name="T35" fmla="*/ 103 h 594"/>
              <a:gd name="T36" fmla="*/ 591 w 745"/>
              <a:gd name="T37" fmla="*/ 258 h 594"/>
              <a:gd name="T38" fmla="*/ 675 w 745"/>
              <a:gd name="T39" fmla="*/ 154 h 594"/>
              <a:gd name="T40" fmla="*/ 698 w 745"/>
              <a:gd name="T41" fmla="*/ 179 h 594"/>
              <a:gd name="T42" fmla="*/ 685 w 745"/>
              <a:gd name="T43" fmla="*/ 152 h 594"/>
              <a:gd name="T44" fmla="*/ 681 w 745"/>
              <a:gd name="T45" fmla="*/ 290 h 594"/>
              <a:gd name="T46" fmla="*/ 680 w 745"/>
              <a:gd name="T47" fmla="*/ 319 h 594"/>
              <a:gd name="T48" fmla="*/ 703 w 745"/>
              <a:gd name="T49" fmla="*/ 319 h 594"/>
              <a:gd name="T50" fmla="*/ 702 w 745"/>
              <a:gd name="T51" fmla="*/ 290 h 594"/>
              <a:gd name="T52" fmla="*/ 698 w 745"/>
              <a:gd name="T53" fmla="*/ 229 h 594"/>
              <a:gd name="T54" fmla="*/ 344 w 745"/>
              <a:gd name="T55" fmla="*/ 320 h 594"/>
              <a:gd name="T56" fmla="*/ 376 w 745"/>
              <a:gd name="T57" fmla="*/ 447 h 594"/>
              <a:gd name="T58" fmla="*/ 389 w 745"/>
              <a:gd name="T59" fmla="*/ 436 h 594"/>
              <a:gd name="T60" fmla="*/ 394 w 745"/>
              <a:gd name="T61" fmla="*/ 420 h 594"/>
              <a:gd name="T62" fmla="*/ 409 w 745"/>
              <a:gd name="T63" fmla="*/ 430 h 594"/>
              <a:gd name="T64" fmla="*/ 420 w 745"/>
              <a:gd name="T65" fmla="*/ 455 h 594"/>
              <a:gd name="T66" fmla="*/ 434 w 745"/>
              <a:gd name="T67" fmla="*/ 465 h 594"/>
              <a:gd name="T68" fmla="*/ 455 w 745"/>
              <a:gd name="T69" fmla="*/ 462 h 594"/>
              <a:gd name="T70" fmla="*/ 451 w 745"/>
              <a:gd name="T71" fmla="*/ 450 h 594"/>
              <a:gd name="T72" fmla="*/ 440 w 745"/>
              <a:gd name="T73" fmla="*/ 425 h 594"/>
              <a:gd name="T74" fmla="*/ 425 w 745"/>
              <a:gd name="T75" fmla="*/ 415 h 594"/>
              <a:gd name="T76" fmla="*/ 463 w 745"/>
              <a:gd name="T77" fmla="*/ 395 h 594"/>
              <a:gd name="T78" fmla="*/ 448 w 745"/>
              <a:gd name="T79" fmla="*/ 390 h 594"/>
              <a:gd name="T80" fmla="*/ 438 w 745"/>
              <a:gd name="T81" fmla="*/ 377 h 594"/>
              <a:gd name="T82" fmla="*/ 422 w 745"/>
              <a:gd name="T83" fmla="*/ 373 h 594"/>
              <a:gd name="T84" fmla="*/ 411 w 745"/>
              <a:gd name="T85" fmla="*/ 359 h 594"/>
              <a:gd name="T86" fmla="*/ 395 w 745"/>
              <a:gd name="T87" fmla="*/ 355 h 594"/>
              <a:gd name="T88" fmla="*/ 385 w 745"/>
              <a:gd name="T89" fmla="*/ 342 h 594"/>
              <a:gd name="T90" fmla="*/ 369 w 745"/>
              <a:gd name="T91" fmla="*/ 337 h 594"/>
              <a:gd name="T92" fmla="*/ 359 w 745"/>
              <a:gd name="T93" fmla="*/ 324 h 594"/>
              <a:gd name="T94" fmla="*/ 69 w 745"/>
              <a:gd name="T95" fmla="*/ 239 h 594"/>
              <a:gd name="T96" fmla="*/ 69 w 745"/>
              <a:gd name="T97" fmla="*/ 497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5" h="594">
                <a:moveTo>
                  <a:pt x="0" y="549"/>
                </a:moveTo>
                <a:lnTo>
                  <a:pt x="575" y="549"/>
                </a:lnTo>
                <a:lnTo>
                  <a:pt x="575" y="570"/>
                </a:lnTo>
                <a:cubicBezTo>
                  <a:pt x="575" y="583"/>
                  <a:pt x="565" y="594"/>
                  <a:pt x="551" y="594"/>
                </a:cubicBezTo>
                <a:lnTo>
                  <a:pt x="24" y="594"/>
                </a:lnTo>
                <a:cubicBezTo>
                  <a:pt x="11" y="594"/>
                  <a:pt x="0" y="583"/>
                  <a:pt x="0" y="570"/>
                </a:cubicBezTo>
                <a:lnTo>
                  <a:pt x="0" y="549"/>
                </a:lnTo>
                <a:close/>
                <a:moveTo>
                  <a:pt x="288" y="209"/>
                </a:moveTo>
                <a:cubicBezTo>
                  <a:pt x="294" y="209"/>
                  <a:pt x="298" y="214"/>
                  <a:pt x="298" y="220"/>
                </a:cubicBezTo>
                <a:cubicBezTo>
                  <a:pt x="298" y="226"/>
                  <a:pt x="294" y="230"/>
                  <a:pt x="288" y="230"/>
                </a:cubicBezTo>
                <a:cubicBezTo>
                  <a:pt x="282" y="230"/>
                  <a:pt x="277" y="226"/>
                  <a:pt x="277" y="220"/>
                </a:cubicBezTo>
                <a:cubicBezTo>
                  <a:pt x="277" y="214"/>
                  <a:pt x="282" y="209"/>
                  <a:pt x="288" y="209"/>
                </a:cubicBezTo>
                <a:close/>
                <a:moveTo>
                  <a:pt x="32" y="201"/>
                </a:moveTo>
                <a:lnTo>
                  <a:pt x="355" y="201"/>
                </a:lnTo>
                <a:cubicBezTo>
                  <a:pt x="421" y="205"/>
                  <a:pt x="483" y="217"/>
                  <a:pt x="544" y="245"/>
                </a:cubicBezTo>
                <a:lnTo>
                  <a:pt x="544" y="536"/>
                </a:lnTo>
                <a:lnTo>
                  <a:pt x="32" y="536"/>
                </a:lnTo>
                <a:lnTo>
                  <a:pt x="32" y="201"/>
                </a:lnTo>
                <a:close/>
                <a:moveTo>
                  <a:pt x="98" y="407"/>
                </a:moveTo>
                <a:lnTo>
                  <a:pt x="205" y="407"/>
                </a:lnTo>
                <a:lnTo>
                  <a:pt x="205" y="430"/>
                </a:lnTo>
                <a:lnTo>
                  <a:pt x="98" y="430"/>
                </a:lnTo>
                <a:lnTo>
                  <a:pt x="98" y="407"/>
                </a:lnTo>
                <a:close/>
                <a:moveTo>
                  <a:pt x="98" y="362"/>
                </a:moveTo>
                <a:lnTo>
                  <a:pt x="312" y="362"/>
                </a:lnTo>
                <a:lnTo>
                  <a:pt x="312" y="385"/>
                </a:lnTo>
                <a:lnTo>
                  <a:pt x="98" y="385"/>
                </a:lnTo>
                <a:lnTo>
                  <a:pt x="98" y="362"/>
                </a:lnTo>
                <a:close/>
                <a:moveTo>
                  <a:pt x="98" y="317"/>
                </a:moveTo>
                <a:lnTo>
                  <a:pt x="312" y="317"/>
                </a:lnTo>
                <a:lnTo>
                  <a:pt x="312" y="340"/>
                </a:lnTo>
                <a:lnTo>
                  <a:pt x="98" y="340"/>
                </a:lnTo>
                <a:lnTo>
                  <a:pt x="98" y="317"/>
                </a:lnTo>
                <a:close/>
                <a:moveTo>
                  <a:pt x="98" y="273"/>
                </a:moveTo>
                <a:lnTo>
                  <a:pt x="312" y="273"/>
                </a:lnTo>
                <a:lnTo>
                  <a:pt x="312" y="296"/>
                </a:lnTo>
                <a:lnTo>
                  <a:pt x="98" y="296"/>
                </a:lnTo>
                <a:lnTo>
                  <a:pt x="98" y="273"/>
                </a:lnTo>
                <a:close/>
                <a:moveTo>
                  <a:pt x="552" y="249"/>
                </a:moveTo>
                <a:cubicBezTo>
                  <a:pt x="560" y="252"/>
                  <a:pt x="579" y="262"/>
                  <a:pt x="584" y="265"/>
                </a:cubicBezTo>
                <a:cubicBezTo>
                  <a:pt x="598" y="274"/>
                  <a:pt x="563" y="279"/>
                  <a:pt x="552" y="280"/>
                </a:cubicBezTo>
                <a:lnTo>
                  <a:pt x="552" y="249"/>
                </a:lnTo>
                <a:close/>
                <a:moveTo>
                  <a:pt x="675" y="154"/>
                </a:moveTo>
                <a:cubicBezTo>
                  <a:pt x="644" y="120"/>
                  <a:pt x="613" y="85"/>
                  <a:pt x="581" y="50"/>
                </a:cubicBezTo>
                <a:cubicBezTo>
                  <a:pt x="571" y="39"/>
                  <a:pt x="566" y="39"/>
                  <a:pt x="552" y="37"/>
                </a:cubicBezTo>
                <a:lnTo>
                  <a:pt x="227" y="1"/>
                </a:lnTo>
                <a:cubicBezTo>
                  <a:pt x="221" y="0"/>
                  <a:pt x="218" y="4"/>
                  <a:pt x="223" y="9"/>
                </a:cubicBezTo>
                <a:lnTo>
                  <a:pt x="338" y="134"/>
                </a:lnTo>
                <a:cubicBezTo>
                  <a:pt x="357" y="97"/>
                  <a:pt x="370" y="78"/>
                  <a:pt x="429" y="85"/>
                </a:cubicBezTo>
                <a:cubicBezTo>
                  <a:pt x="469" y="90"/>
                  <a:pt x="498" y="98"/>
                  <a:pt x="536" y="113"/>
                </a:cubicBezTo>
                <a:cubicBezTo>
                  <a:pt x="559" y="122"/>
                  <a:pt x="572" y="129"/>
                  <a:pt x="583" y="148"/>
                </a:cubicBezTo>
                <a:cubicBezTo>
                  <a:pt x="574" y="136"/>
                  <a:pt x="558" y="128"/>
                  <a:pt x="541" y="121"/>
                </a:cubicBezTo>
                <a:cubicBezTo>
                  <a:pt x="507" y="107"/>
                  <a:pt x="469" y="98"/>
                  <a:pt x="432" y="93"/>
                </a:cubicBezTo>
                <a:cubicBezTo>
                  <a:pt x="410" y="91"/>
                  <a:pt x="388" y="91"/>
                  <a:pt x="373" y="103"/>
                </a:cubicBezTo>
                <a:cubicBezTo>
                  <a:pt x="360" y="113"/>
                  <a:pt x="340" y="158"/>
                  <a:pt x="331" y="175"/>
                </a:cubicBezTo>
                <a:cubicBezTo>
                  <a:pt x="326" y="187"/>
                  <a:pt x="333" y="191"/>
                  <a:pt x="342" y="191"/>
                </a:cubicBezTo>
                <a:cubicBezTo>
                  <a:pt x="429" y="195"/>
                  <a:pt x="513" y="218"/>
                  <a:pt x="591" y="258"/>
                </a:cubicBezTo>
                <a:lnTo>
                  <a:pt x="592" y="214"/>
                </a:lnTo>
                <a:cubicBezTo>
                  <a:pt x="620" y="218"/>
                  <a:pt x="647" y="222"/>
                  <a:pt x="675" y="226"/>
                </a:cubicBezTo>
                <a:lnTo>
                  <a:pt x="675" y="154"/>
                </a:lnTo>
                <a:close/>
                <a:moveTo>
                  <a:pt x="738" y="234"/>
                </a:moveTo>
                <a:cubicBezTo>
                  <a:pt x="742" y="235"/>
                  <a:pt x="745" y="230"/>
                  <a:pt x="741" y="226"/>
                </a:cubicBezTo>
                <a:cubicBezTo>
                  <a:pt x="727" y="210"/>
                  <a:pt x="712" y="195"/>
                  <a:pt x="698" y="179"/>
                </a:cubicBezTo>
                <a:lnTo>
                  <a:pt x="698" y="158"/>
                </a:lnTo>
                <a:cubicBezTo>
                  <a:pt x="698" y="155"/>
                  <a:pt x="695" y="152"/>
                  <a:pt x="691" y="152"/>
                </a:cubicBezTo>
                <a:lnTo>
                  <a:pt x="685" y="152"/>
                </a:lnTo>
                <a:lnTo>
                  <a:pt x="685" y="277"/>
                </a:lnTo>
                <a:cubicBezTo>
                  <a:pt x="683" y="278"/>
                  <a:pt x="682" y="279"/>
                  <a:pt x="682" y="282"/>
                </a:cubicBezTo>
                <a:lnTo>
                  <a:pt x="681" y="290"/>
                </a:lnTo>
                <a:cubicBezTo>
                  <a:pt x="681" y="295"/>
                  <a:pt x="683" y="296"/>
                  <a:pt x="683" y="300"/>
                </a:cubicBezTo>
                <a:lnTo>
                  <a:pt x="682" y="310"/>
                </a:lnTo>
                <a:cubicBezTo>
                  <a:pt x="682" y="313"/>
                  <a:pt x="680" y="315"/>
                  <a:pt x="680" y="319"/>
                </a:cubicBezTo>
                <a:lnTo>
                  <a:pt x="671" y="393"/>
                </a:lnTo>
                <a:cubicBezTo>
                  <a:pt x="675" y="401"/>
                  <a:pt x="707" y="402"/>
                  <a:pt x="712" y="393"/>
                </a:cubicBezTo>
                <a:lnTo>
                  <a:pt x="703" y="319"/>
                </a:lnTo>
                <a:cubicBezTo>
                  <a:pt x="703" y="315"/>
                  <a:pt x="701" y="314"/>
                  <a:pt x="700" y="310"/>
                </a:cubicBezTo>
                <a:lnTo>
                  <a:pt x="700" y="300"/>
                </a:lnTo>
                <a:cubicBezTo>
                  <a:pt x="700" y="296"/>
                  <a:pt x="702" y="296"/>
                  <a:pt x="702" y="290"/>
                </a:cubicBezTo>
                <a:lnTo>
                  <a:pt x="701" y="282"/>
                </a:lnTo>
                <a:cubicBezTo>
                  <a:pt x="701" y="279"/>
                  <a:pt x="700" y="278"/>
                  <a:pt x="697" y="277"/>
                </a:cubicBezTo>
                <a:lnTo>
                  <a:pt x="698" y="229"/>
                </a:lnTo>
                <a:cubicBezTo>
                  <a:pt x="711" y="231"/>
                  <a:pt x="724" y="232"/>
                  <a:pt x="738" y="234"/>
                </a:cubicBezTo>
                <a:close/>
                <a:moveTo>
                  <a:pt x="351" y="318"/>
                </a:moveTo>
                <a:lnTo>
                  <a:pt x="344" y="320"/>
                </a:lnTo>
                <a:lnTo>
                  <a:pt x="370" y="455"/>
                </a:lnTo>
                <a:lnTo>
                  <a:pt x="378" y="453"/>
                </a:lnTo>
                <a:lnTo>
                  <a:pt x="376" y="447"/>
                </a:lnTo>
                <a:lnTo>
                  <a:pt x="383" y="445"/>
                </a:lnTo>
                <a:lnTo>
                  <a:pt x="382" y="438"/>
                </a:lnTo>
                <a:lnTo>
                  <a:pt x="389" y="436"/>
                </a:lnTo>
                <a:lnTo>
                  <a:pt x="388" y="429"/>
                </a:lnTo>
                <a:lnTo>
                  <a:pt x="395" y="428"/>
                </a:lnTo>
                <a:lnTo>
                  <a:pt x="394" y="420"/>
                </a:lnTo>
                <a:lnTo>
                  <a:pt x="400" y="419"/>
                </a:lnTo>
                <a:lnTo>
                  <a:pt x="403" y="432"/>
                </a:lnTo>
                <a:lnTo>
                  <a:pt x="409" y="430"/>
                </a:lnTo>
                <a:lnTo>
                  <a:pt x="412" y="443"/>
                </a:lnTo>
                <a:lnTo>
                  <a:pt x="418" y="442"/>
                </a:lnTo>
                <a:lnTo>
                  <a:pt x="420" y="455"/>
                </a:lnTo>
                <a:lnTo>
                  <a:pt x="427" y="453"/>
                </a:lnTo>
                <a:lnTo>
                  <a:pt x="429" y="466"/>
                </a:lnTo>
                <a:lnTo>
                  <a:pt x="434" y="465"/>
                </a:lnTo>
                <a:lnTo>
                  <a:pt x="435" y="472"/>
                </a:lnTo>
                <a:lnTo>
                  <a:pt x="457" y="468"/>
                </a:lnTo>
                <a:lnTo>
                  <a:pt x="455" y="462"/>
                </a:lnTo>
                <a:lnTo>
                  <a:pt x="460" y="461"/>
                </a:lnTo>
                <a:lnTo>
                  <a:pt x="458" y="448"/>
                </a:lnTo>
                <a:lnTo>
                  <a:pt x="451" y="450"/>
                </a:lnTo>
                <a:lnTo>
                  <a:pt x="449" y="437"/>
                </a:lnTo>
                <a:lnTo>
                  <a:pt x="443" y="438"/>
                </a:lnTo>
                <a:lnTo>
                  <a:pt x="440" y="425"/>
                </a:lnTo>
                <a:lnTo>
                  <a:pt x="434" y="427"/>
                </a:lnTo>
                <a:lnTo>
                  <a:pt x="432" y="414"/>
                </a:lnTo>
                <a:lnTo>
                  <a:pt x="425" y="415"/>
                </a:lnTo>
                <a:lnTo>
                  <a:pt x="424" y="409"/>
                </a:lnTo>
                <a:lnTo>
                  <a:pt x="465" y="401"/>
                </a:lnTo>
                <a:lnTo>
                  <a:pt x="463" y="395"/>
                </a:lnTo>
                <a:lnTo>
                  <a:pt x="457" y="396"/>
                </a:lnTo>
                <a:lnTo>
                  <a:pt x="455" y="389"/>
                </a:lnTo>
                <a:lnTo>
                  <a:pt x="448" y="390"/>
                </a:lnTo>
                <a:lnTo>
                  <a:pt x="446" y="383"/>
                </a:lnTo>
                <a:lnTo>
                  <a:pt x="439" y="384"/>
                </a:lnTo>
                <a:lnTo>
                  <a:pt x="438" y="377"/>
                </a:lnTo>
                <a:lnTo>
                  <a:pt x="430" y="378"/>
                </a:lnTo>
                <a:lnTo>
                  <a:pt x="429" y="371"/>
                </a:lnTo>
                <a:lnTo>
                  <a:pt x="422" y="373"/>
                </a:lnTo>
                <a:lnTo>
                  <a:pt x="420" y="365"/>
                </a:lnTo>
                <a:lnTo>
                  <a:pt x="413" y="367"/>
                </a:lnTo>
                <a:lnTo>
                  <a:pt x="411" y="359"/>
                </a:lnTo>
                <a:lnTo>
                  <a:pt x="404" y="361"/>
                </a:lnTo>
                <a:lnTo>
                  <a:pt x="403" y="354"/>
                </a:lnTo>
                <a:lnTo>
                  <a:pt x="395" y="355"/>
                </a:lnTo>
                <a:lnTo>
                  <a:pt x="394" y="348"/>
                </a:lnTo>
                <a:lnTo>
                  <a:pt x="387" y="349"/>
                </a:lnTo>
                <a:lnTo>
                  <a:pt x="385" y="342"/>
                </a:lnTo>
                <a:lnTo>
                  <a:pt x="378" y="343"/>
                </a:lnTo>
                <a:lnTo>
                  <a:pt x="377" y="336"/>
                </a:lnTo>
                <a:lnTo>
                  <a:pt x="369" y="337"/>
                </a:lnTo>
                <a:lnTo>
                  <a:pt x="368" y="330"/>
                </a:lnTo>
                <a:lnTo>
                  <a:pt x="360" y="331"/>
                </a:lnTo>
                <a:lnTo>
                  <a:pt x="359" y="324"/>
                </a:lnTo>
                <a:lnTo>
                  <a:pt x="353" y="325"/>
                </a:lnTo>
                <a:lnTo>
                  <a:pt x="351" y="318"/>
                </a:lnTo>
                <a:close/>
                <a:moveTo>
                  <a:pt x="69" y="239"/>
                </a:moveTo>
                <a:lnTo>
                  <a:pt x="506" y="239"/>
                </a:lnTo>
                <a:lnTo>
                  <a:pt x="506" y="497"/>
                </a:lnTo>
                <a:lnTo>
                  <a:pt x="69" y="497"/>
                </a:lnTo>
                <a:lnTo>
                  <a:pt x="69" y="239"/>
                </a:lnTo>
                <a:close/>
              </a:path>
            </a:pathLst>
          </a:custGeom>
          <a:solidFill>
            <a:srgbClr val="0A97A6"/>
          </a:solidFill>
          <a:ln>
            <a:noFill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" name="ïśḷïḋê">
            <a:extLst>
              <a:ext uri="{FF2B5EF4-FFF2-40B4-BE49-F238E27FC236}">
                <a16:creationId xmlns:a16="http://schemas.microsoft.com/office/drawing/2014/main" id="{BFED9FE9-444F-434C-8764-099959BF891B}"/>
              </a:ext>
            </a:extLst>
          </p:cNvPr>
          <p:cNvGrpSpPr>
            <a:grpSpLocks noChangeAspect="1"/>
          </p:cNvGrpSpPr>
          <p:nvPr/>
        </p:nvGrpSpPr>
        <p:grpSpPr>
          <a:xfrm>
            <a:off x="1076034" y="1091951"/>
            <a:ext cx="9774845" cy="5631343"/>
            <a:chOff x="4600206" y="1932595"/>
            <a:chExt cx="2956997" cy="3313169"/>
          </a:xfrm>
        </p:grpSpPr>
        <p:sp>
          <p:nvSpPr>
            <p:cNvPr id="18" name="iṩḷídé">
              <a:extLst>
                <a:ext uri="{FF2B5EF4-FFF2-40B4-BE49-F238E27FC236}">
                  <a16:creationId xmlns:a16="http://schemas.microsoft.com/office/drawing/2014/main" id="{E65C09A8-4734-495A-915D-75CD7FECE357}"/>
                </a:ext>
              </a:extLst>
            </p:cNvPr>
            <p:cNvSpPr/>
            <p:nvPr/>
          </p:nvSpPr>
          <p:spPr bwMode="auto">
            <a:xfrm>
              <a:off x="6928348" y="4109872"/>
              <a:ext cx="626837" cy="1118149"/>
            </a:xfrm>
            <a:custGeom>
              <a:avLst/>
              <a:gdLst>
                <a:gd name="T0" fmla="*/ 764 w 804"/>
                <a:gd name="T1" fmla="*/ 744 h 964"/>
                <a:gd name="T2" fmla="*/ 584 w 804"/>
                <a:gd name="T3" fmla="*/ 924 h 964"/>
                <a:gd name="T4" fmla="*/ 0 w 804"/>
                <a:gd name="T5" fmla="*/ 924 h 964"/>
                <a:gd name="T6" fmla="*/ 0 w 804"/>
                <a:gd name="T7" fmla="*/ 964 h 964"/>
                <a:gd name="T8" fmla="*/ 584 w 804"/>
                <a:gd name="T9" fmla="*/ 964 h 964"/>
                <a:gd name="T10" fmla="*/ 804 w 804"/>
                <a:gd name="T11" fmla="*/ 744 h 964"/>
                <a:gd name="T12" fmla="*/ 804 w 804"/>
                <a:gd name="T13" fmla="*/ 0 h 964"/>
                <a:gd name="T14" fmla="*/ 764 w 804"/>
                <a:gd name="T15" fmla="*/ 0 h 964"/>
                <a:gd name="T16" fmla="*/ 764 w 804"/>
                <a:gd name="T17" fmla="*/ 74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64">
                  <a:moveTo>
                    <a:pt x="764" y="744"/>
                  </a:moveTo>
                  <a:cubicBezTo>
                    <a:pt x="764" y="843"/>
                    <a:pt x="683" y="924"/>
                    <a:pt x="584" y="924"/>
                  </a:cubicBezTo>
                  <a:cubicBezTo>
                    <a:pt x="0" y="924"/>
                    <a:pt x="0" y="924"/>
                    <a:pt x="0" y="924"/>
                  </a:cubicBezTo>
                  <a:cubicBezTo>
                    <a:pt x="0" y="964"/>
                    <a:pt x="0" y="964"/>
                    <a:pt x="0" y="964"/>
                  </a:cubicBezTo>
                  <a:cubicBezTo>
                    <a:pt x="584" y="964"/>
                    <a:pt x="584" y="964"/>
                    <a:pt x="584" y="964"/>
                  </a:cubicBezTo>
                  <a:cubicBezTo>
                    <a:pt x="705" y="964"/>
                    <a:pt x="804" y="865"/>
                    <a:pt x="804" y="744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764" y="0"/>
                    <a:pt x="764" y="0"/>
                    <a:pt x="764" y="0"/>
                  </a:cubicBezTo>
                  <a:lnTo>
                    <a:pt x="764" y="7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 defTabSz="914400"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9" name="iŝļiḑè">
              <a:extLst>
                <a:ext uri="{FF2B5EF4-FFF2-40B4-BE49-F238E27FC236}">
                  <a16:creationId xmlns:a16="http://schemas.microsoft.com/office/drawing/2014/main" id="{7415794F-18FA-4360-9320-6DEB5340FEDE}"/>
                </a:ext>
              </a:extLst>
            </p:cNvPr>
            <p:cNvSpPr/>
            <p:nvPr/>
          </p:nvSpPr>
          <p:spPr bwMode="auto">
            <a:xfrm>
              <a:off x="4621848" y="1932595"/>
              <a:ext cx="627360" cy="1117642"/>
            </a:xfrm>
            <a:custGeom>
              <a:avLst/>
              <a:gdLst>
                <a:gd name="T0" fmla="*/ 40 w 804"/>
                <a:gd name="T1" fmla="*/ 220 h 980"/>
                <a:gd name="T2" fmla="*/ 220 w 804"/>
                <a:gd name="T3" fmla="*/ 40 h 980"/>
                <a:gd name="T4" fmla="*/ 804 w 804"/>
                <a:gd name="T5" fmla="*/ 40 h 980"/>
                <a:gd name="T6" fmla="*/ 804 w 804"/>
                <a:gd name="T7" fmla="*/ 0 h 980"/>
                <a:gd name="T8" fmla="*/ 220 w 804"/>
                <a:gd name="T9" fmla="*/ 0 h 980"/>
                <a:gd name="T10" fmla="*/ 0 w 804"/>
                <a:gd name="T11" fmla="*/ 220 h 980"/>
                <a:gd name="T12" fmla="*/ 0 w 804"/>
                <a:gd name="T13" fmla="*/ 980 h 980"/>
                <a:gd name="T14" fmla="*/ 40 w 804"/>
                <a:gd name="T15" fmla="*/ 980 h 980"/>
                <a:gd name="T16" fmla="*/ 40 w 804"/>
                <a:gd name="T17" fmla="*/ 22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980">
                  <a:moveTo>
                    <a:pt x="40" y="220"/>
                  </a:moveTo>
                  <a:cubicBezTo>
                    <a:pt x="40" y="121"/>
                    <a:pt x="121" y="40"/>
                    <a:pt x="220" y="40"/>
                  </a:cubicBezTo>
                  <a:cubicBezTo>
                    <a:pt x="804" y="40"/>
                    <a:pt x="804" y="40"/>
                    <a:pt x="804" y="40"/>
                  </a:cubicBezTo>
                  <a:cubicBezTo>
                    <a:pt x="804" y="0"/>
                    <a:pt x="804" y="0"/>
                    <a:pt x="804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99" y="0"/>
                    <a:pt x="0" y="99"/>
                    <a:pt x="0" y="220"/>
                  </a:cubicBezTo>
                  <a:cubicBezTo>
                    <a:pt x="0" y="980"/>
                    <a:pt x="0" y="980"/>
                    <a:pt x="0" y="980"/>
                  </a:cubicBezTo>
                  <a:cubicBezTo>
                    <a:pt x="40" y="980"/>
                    <a:pt x="40" y="980"/>
                    <a:pt x="40" y="980"/>
                  </a:cubicBezTo>
                  <a:lnTo>
                    <a:pt x="40" y="2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 defTabSz="914400">
                <a:defRPr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0" name="iŝ1íďé">
              <a:extLst>
                <a:ext uri="{FF2B5EF4-FFF2-40B4-BE49-F238E27FC236}">
                  <a16:creationId xmlns:a16="http://schemas.microsoft.com/office/drawing/2014/main" id="{3592688E-A63D-419A-A639-6E98B31986CC}"/>
                </a:ext>
              </a:extLst>
            </p:cNvPr>
            <p:cNvSpPr txBox="1"/>
            <p:nvPr/>
          </p:nvSpPr>
          <p:spPr>
            <a:xfrm flipH="1" flipV="1">
              <a:off x="7387440" y="1946395"/>
              <a:ext cx="169763" cy="211803"/>
            </a:xfrm>
            <a:prstGeom prst="rect">
              <a:avLst/>
            </a:prstGeom>
            <a:noFill/>
          </p:spPr>
          <p:txBody>
            <a:bodyPr wrap="square" lIns="91440" tIns="45720" rIns="91440" bIns="45720" numCol="1">
              <a:prstTxWarp prst="textPlain">
                <a:avLst/>
              </a:prstTxWarp>
              <a:normAutofit lnSpcReduction="10000"/>
            </a:bodyPr>
            <a:lstStyle/>
            <a:p>
              <a:pPr defTabSz="914400">
                <a:defRPr/>
              </a:pPr>
              <a:r>
                <a:rPr lang="en-US" altLang="zh-CN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“</a:t>
              </a:r>
            </a:p>
          </p:txBody>
        </p:sp>
        <p:sp>
          <p:nvSpPr>
            <p:cNvPr id="21" name="íşlidé">
              <a:extLst>
                <a:ext uri="{FF2B5EF4-FFF2-40B4-BE49-F238E27FC236}">
                  <a16:creationId xmlns:a16="http://schemas.microsoft.com/office/drawing/2014/main" id="{B202B64D-546B-4A3A-8A3C-EF045CFB9ECA}"/>
                </a:ext>
              </a:extLst>
            </p:cNvPr>
            <p:cNvSpPr txBox="1"/>
            <p:nvPr/>
          </p:nvSpPr>
          <p:spPr>
            <a:xfrm>
              <a:off x="4600206" y="5033960"/>
              <a:ext cx="169318" cy="211804"/>
            </a:xfrm>
            <a:prstGeom prst="rect">
              <a:avLst/>
            </a:prstGeom>
            <a:noFill/>
          </p:spPr>
          <p:txBody>
            <a:bodyPr wrap="square" lIns="91440" tIns="45720" rIns="91440" bIns="45720" numCol="1">
              <a:prstTxWarp prst="textPlain">
                <a:avLst/>
              </a:prstTxWarp>
              <a:normAutofit lnSpcReduction="10000"/>
            </a:bodyPr>
            <a:lstStyle/>
            <a:p>
              <a:pPr defTabSz="914400">
                <a:defRPr/>
              </a:pPr>
              <a:r>
                <a:rPr lang="en-US" altLang="zh-CN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“</a:t>
              </a:r>
            </a:p>
          </p:txBody>
        </p:sp>
      </p:grp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311902" y="2155826"/>
            <a:ext cx="9451892" cy="405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25392" anchor="ctr">
            <a:spAutoFit/>
          </a:bodyPr>
          <a:lstStyle>
            <a:lvl1pPr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請勿使用     平板、    手機登入選填登記志願系統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請留意！不得同時開啟多個瀏覽器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重覆登入系統。同一時間、同一帳號僅允許一人上網選填登記志願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為避免網路壅塞，請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儘早上網選填登記志願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，逾期概不受理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五專優先免試為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全國一區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，選填登記志願</a:t>
            </a:r>
            <a:r>
              <a:rPr lang="zh-TW" altLang="en-US" sz="2000" b="1" dirty="0">
                <a:solidFill>
                  <a:srgbClr val="C00000"/>
                </a:solidFill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最多</a:t>
            </a:r>
            <a:r>
              <a:rPr lang="en-US" altLang="zh-TW" sz="2000" b="1" u="sng" dirty="0">
                <a:solidFill>
                  <a:srgbClr val="C00000"/>
                </a:solidFill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b="1" dirty="0">
                <a:solidFill>
                  <a:srgbClr val="C00000"/>
                </a:solidFill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為限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en-US" sz="200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選填志願前，請與家長充分溝通、確認志願順序，再登入系統選填</a:t>
            </a:r>
            <a:endParaRPr lang="en-US" altLang="zh-TW" sz="2000" b="1" dirty="0">
              <a:highlight>
                <a:srgbClr val="FFE699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自行設定之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通行碼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為重要憑證，請務必列印或下載，並妥善保存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志願一旦點選</a:t>
            </a:r>
            <a:r>
              <a:rPr lang="en-US" altLang="zh-TW" sz="200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solidFill>
                  <a:srgbClr val="C00000"/>
                </a:solidFill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確定送出</a:t>
            </a:r>
            <a:r>
              <a:rPr lang="en-US" altLang="zh-TW" sz="200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u="sng" dirty="0">
                <a:solidFill>
                  <a:srgbClr val="C00000"/>
                </a:solidFill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即無法修改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，請審慎考量確認志願及志願序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志願送出之後，系統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畫面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sz="2000" b="1" dirty="0">
                <a:solidFill>
                  <a:srgbClr val="C00000"/>
                </a:solidFill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您已完成網路選填登記志願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訊息並產生志願表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zh-TW" altLang="en-US" sz="2000" b="1" dirty="0">
                <a:solidFill>
                  <a:srgbClr val="C00000"/>
                </a:solidFill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務必列印或下載志願表存檔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，以免申請分發結果複查時 ，未檢附不予受理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2750757" y="2173131"/>
            <a:ext cx="1389308" cy="352423"/>
            <a:chOff x="1806682" y="1674000"/>
            <a:chExt cx="1389308" cy="352423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6682" y="1674940"/>
              <a:ext cx="351483" cy="351483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507" y="1674000"/>
              <a:ext cx="351483" cy="351483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4646632" y="376621"/>
            <a:ext cx="6242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2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正式選填登記志願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ct val="0"/>
              </a:spcBef>
            </a:pP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114/06/05(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 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起至 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06/09(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17:00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29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9641779" y="6515791"/>
            <a:ext cx="2057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557199" indent="-214308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857228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200120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543012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1885903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228795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2571686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2914577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16F49-14F1-4F20-9C56-7C98539F8DBD}" type="slidenum">
              <a:rPr lang="zh-TW" altLang="en-US" sz="1500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43553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1015039" y="735933"/>
            <a:ext cx="2337971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、系統登入</a:t>
            </a: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224038" y="2236658"/>
            <a:ext cx="7059222" cy="3191454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         請使用</a:t>
            </a:r>
            <a:r>
              <a:rPr lang="en-US" altLang="zh-TW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chrome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瀏覽器</a:t>
            </a:r>
            <a:endParaRPr lang="en-US" altLang="zh-TW" sz="20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進入選填登記志願系統</a:t>
            </a:r>
            <a:endParaRPr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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輸入身分證統一編號</a:t>
            </a:r>
            <a:endParaRPr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居留證號或入出境許可證統一證號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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輸入出生年月日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(6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碼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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輸入預設通行碼</a:t>
            </a:r>
            <a:endParaRPr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35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     </a:t>
            </a:r>
            <a:r>
              <a:rPr lang="en-US" altLang="zh-TW" sz="135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35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首次登入請先使用預設通行碼</a:t>
            </a:r>
            <a:r>
              <a:rPr lang="en-US" altLang="zh-TW" sz="135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</a:t>
            </a:r>
            <a:r>
              <a:rPr lang="zh-TW" altLang="en-US" sz="135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身分證後</a:t>
            </a:r>
            <a:r>
              <a:rPr lang="en-US" altLang="zh-TW" sz="135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</a:t>
            </a:r>
            <a:r>
              <a:rPr lang="zh-TW" altLang="en-US" sz="135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碼</a:t>
            </a:r>
            <a:r>
              <a:rPr lang="en-US" altLang="zh-TW" sz="135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+</a:t>
            </a:r>
            <a:r>
              <a:rPr lang="zh-TW" altLang="en-US" sz="135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出生月日</a:t>
            </a:r>
            <a:r>
              <a:rPr lang="en-US" altLang="zh-TW" sz="135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</a:t>
            </a:r>
            <a:r>
              <a:rPr lang="zh-TW" altLang="en-US" sz="135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碼</a:t>
            </a:r>
            <a:r>
              <a:rPr lang="en-US" altLang="zh-TW" sz="1350" b="1" dirty="0">
                <a:highlight>
                  <a:srgbClr val="FFE699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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endParaRPr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　　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登入後，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務必設定新通行碼</a:t>
            </a:r>
            <a:endParaRPr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不可輸入空格及中文字，並留意大小寫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D3B198C3-4308-433C-B0EC-3DD756A4F2D0}"/>
              </a:ext>
            </a:extLst>
          </p:cNvPr>
          <p:cNvGrpSpPr/>
          <p:nvPr/>
        </p:nvGrpSpPr>
        <p:grpSpPr>
          <a:xfrm>
            <a:off x="4356100" y="553642"/>
            <a:ext cx="1508761" cy="2544302"/>
            <a:chOff x="991025" y="4310972"/>
            <a:chExt cx="1508761" cy="2544302"/>
          </a:xfrm>
        </p:grpSpPr>
        <p:grpSp>
          <p:nvGrpSpPr>
            <p:cNvPr id="17" name="群組 16"/>
            <p:cNvGrpSpPr/>
            <p:nvPr/>
          </p:nvGrpSpPr>
          <p:grpSpPr>
            <a:xfrm rot="873646">
              <a:off x="1425748" y="4597281"/>
              <a:ext cx="1074038" cy="2257993"/>
              <a:chOff x="4923927" y="866677"/>
              <a:chExt cx="2077215" cy="3808371"/>
            </a:xfrm>
          </p:grpSpPr>
          <p:grpSp>
            <p:nvGrpSpPr>
              <p:cNvPr id="18" name="Group 24">
                <a:extLst>
                  <a:ext uri="{FF2B5EF4-FFF2-40B4-BE49-F238E27FC236}">
                    <a16:creationId xmlns:a16="http://schemas.microsoft.com/office/drawing/2014/main" id="{7CE41AB9-0B82-44E3-B68B-FDD78E308CED}"/>
                  </a:ext>
                </a:extLst>
              </p:cNvPr>
              <p:cNvGrpSpPr/>
              <p:nvPr/>
            </p:nvGrpSpPr>
            <p:grpSpPr>
              <a:xfrm rot="20703830">
                <a:off x="4923927" y="866677"/>
                <a:ext cx="2077215" cy="3808371"/>
                <a:chOff x="3474288" y="3184595"/>
                <a:chExt cx="1364740" cy="2737840"/>
              </a:xfrm>
            </p:grpSpPr>
            <p:sp>
              <p:nvSpPr>
                <p:cNvPr id="20" name="Freeform: Shape 25">
                  <a:extLst>
                    <a:ext uri="{FF2B5EF4-FFF2-40B4-BE49-F238E27FC236}">
                      <a16:creationId xmlns:a16="http://schemas.microsoft.com/office/drawing/2014/main" id="{F88873E8-C7AE-4389-ADFA-468BD99D57C2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6">
                  <a:extLst>
                    <a:ext uri="{FF2B5EF4-FFF2-40B4-BE49-F238E27FC236}">
                      <a16:creationId xmlns:a16="http://schemas.microsoft.com/office/drawing/2014/main" id="{22F40C01-EC64-45DE-9ABA-479C367A6809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7">
                  <a:extLst>
                    <a:ext uri="{FF2B5EF4-FFF2-40B4-BE49-F238E27FC236}">
                      <a16:creationId xmlns:a16="http://schemas.microsoft.com/office/drawing/2014/main" id="{D28CAD5C-9490-4B5D-B6C4-D2031429C76B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8">
                  <a:extLst>
                    <a:ext uri="{FF2B5EF4-FFF2-40B4-BE49-F238E27FC236}">
                      <a16:creationId xmlns:a16="http://schemas.microsoft.com/office/drawing/2014/main" id="{84424811-4BD6-4766-A6FC-79F0EC6E3FB1}"/>
                    </a:ext>
                  </a:extLst>
                </p:cNvPr>
                <p:cNvSpPr/>
                <p:nvPr/>
              </p:nvSpPr>
              <p:spPr>
                <a:xfrm>
                  <a:off x="3511819" y="3184595"/>
                  <a:ext cx="1321715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9">
                  <a:extLst>
                    <a:ext uri="{FF2B5EF4-FFF2-40B4-BE49-F238E27FC236}">
                      <a16:creationId xmlns:a16="http://schemas.microsoft.com/office/drawing/2014/main" id="{F18B538C-5F8E-4141-959A-C41B6C0D5FD7}"/>
                    </a:ext>
                  </a:extLst>
                </p:cNvPr>
                <p:cNvSpPr/>
                <p:nvPr/>
              </p:nvSpPr>
              <p:spPr>
                <a:xfrm>
                  <a:off x="3474288" y="3186535"/>
                  <a:ext cx="1340512" cy="273441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30">
                  <a:extLst>
                    <a:ext uri="{FF2B5EF4-FFF2-40B4-BE49-F238E27FC236}">
                      <a16:creationId xmlns:a16="http://schemas.microsoft.com/office/drawing/2014/main" id="{336AB7D1-B558-4679-813F-36AAA6B505FC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6" name="Group 31">
                  <a:extLst>
                    <a:ext uri="{FF2B5EF4-FFF2-40B4-BE49-F238E27FC236}">
                      <a16:creationId xmlns:a16="http://schemas.microsoft.com/office/drawing/2014/main" id="{C34BB56B-79FA-456E-B647-F33BC0A7D81C}"/>
                    </a:ext>
                  </a:extLst>
                </p:cNvPr>
                <p:cNvGrpSpPr/>
                <p:nvPr/>
              </p:nvGrpSpPr>
              <p:grpSpPr>
                <a:xfrm>
                  <a:off x="4088523" y="5635852"/>
                  <a:ext cx="156199" cy="173080"/>
                  <a:chOff x="6768665" y="6038214"/>
                  <a:chExt cx="133536" cy="147968"/>
                </a:xfrm>
              </p:grpSpPr>
              <p:sp>
                <p:nvSpPr>
                  <p:cNvPr id="30" name="Oval 35">
                    <a:extLst>
                      <a:ext uri="{FF2B5EF4-FFF2-40B4-BE49-F238E27FC236}">
                        <a16:creationId xmlns:a16="http://schemas.microsoft.com/office/drawing/2014/main" id="{99A2DEB0-C294-47B6-B636-CB3585E30917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33536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6">
                    <a:extLst>
                      <a:ext uri="{FF2B5EF4-FFF2-40B4-BE49-F238E27FC236}">
                        <a16:creationId xmlns:a16="http://schemas.microsoft.com/office/drawing/2014/main" id="{CA825310-956C-401C-9CFC-8057C6CA4492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71904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7" name="Freeform: Shape 32">
                  <a:extLst>
                    <a:ext uri="{FF2B5EF4-FFF2-40B4-BE49-F238E27FC236}">
                      <a16:creationId xmlns:a16="http://schemas.microsoft.com/office/drawing/2014/main" id="{7D743BC3-0A34-4698-AFFD-E0FCDE7D6B33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Rectangle: Rounded Corners 33">
                  <a:extLst>
                    <a:ext uri="{FF2B5EF4-FFF2-40B4-BE49-F238E27FC236}">
                      <a16:creationId xmlns:a16="http://schemas.microsoft.com/office/drawing/2014/main" id="{1E8E65F1-81B7-4570-B544-C403821DF7DD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34">
                  <a:extLst>
                    <a:ext uri="{FF2B5EF4-FFF2-40B4-BE49-F238E27FC236}">
                      <a16:creationId xmlns:a16="http://schemas.microsoft.com/office/drawing/2014/main" id="{D9FDE41C-1E15-4710-A536-818D89F3BEEF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Picture Placeholder 2">
                <a:extLst>
                  <a:ext uri="{FF2B5EF4-FFF2-40B4-BE49-F238E27FC236}">
                    <a16:creationId xmlns:a16="http://schemas.microsoft.com/office/drawing/2014/main" id="{580C7545-90AC-4A60-96DA-F91A324F4C1A}"/>
                  </a:ext>
                </a:extLst>
              </p:cNvPr>
              <p:cNvSpPr txBox="1">
                <a:spLocks/>
              </p:cNvSpPr>
              <p:nvPr/>
            </p:nvSpPr>
            <p:spPr>
              <a:xfrm rot="20700000">
                <a:off x="5169390" y="1425075"/>
                <a:ext cx="1664534" cy="27590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457223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46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69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91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114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337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56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783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sz="1100" b="1" u="sng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請勿</a:t>
                </a:r>
                <a:r>
                  <a:rPr lang="zh-TW" altLang="en-US" sz="10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使用手機</a:t>
                </a:r>
                <a:r>
                  <a:rPr lang="zh-TW" altLang="en-US" sz="10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</a:t>
                </a:r>
                <a:r>
                  <a:rPr lang="zh-TW" altLang="en-US" sz="10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平板電腦</a:t>
                </a:r>
                <a:r>
                  <a:rPr lang="zh-TW" altLang="en-US" sz="10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登入使用本招生系統</a:t>
                </a:r>
                <a:endParaRPr lang="en-US" altLang="zh-TW" sz="10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sz="1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避免畫面資料不完全</a:t>
                </a:r>
                <a:endPara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sz="1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以致漏登資料而影響權益</a:t>
                </a:r>
                <a:endParaRPr lang="ko-KR" altLang="en-US" sz="1000" dirty="0">
                  <a:solidFill>
                    <a:schemeClr val="tx1"/>
                  </a:solidFill>
                  <a:latin typeface="微軟正黑體" panose="020B0604030504040204" pitchFamily="34" charset="-120"/>
                </a:endParaRPr>
              </a:p>
            </p:txBody>
          </p:sp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25" y="4310972"/>
              <a:ext cx="823436" cy="823436"/>
            </a:xfrm>
            <a:prstGeom prst="rect">
              <a:avLst/>
            </a:prstGeom>
          </p:spPr>
        </p:pic>
      </p:grpSp>
      <p:grpSp>
        <p:nvGrpSpPr>
          <p:cNvPr id="34" name="群組 33"/>
          <p:cNvGrpSpPr/>
          <p:nvPr/>
        </p:nvGrpSpPr>
        <p:grpSpPr>
          <a:xfrm>
            <a:off x="6166510" y="5826084"/>
            <a:ext cx="5677442" cy="597191"/>
            <a:chOff x="542057" y="3523537"/>
            <a:chExt cx="3814141" cy="843756"/>
          </a:xfrm>
        </p:grpSpPr>
        <p:grpSp>
          <p:nvGrpSpPr>
            <p:cNvPr id="35" name="群組 34"/>
            <p:cNvGrpSpPr/>
            <p:nvPr/>
          </p:nvGrpSpPr>
          <p:grpSpPr>
            <a:xfrm>
              <a:off x="542057" y="3523537"/>
              <a:ext cx="3814141" cy="843756"/>
              <a:chOff x="628650" y="4205054"/>
              <a:chExt cx="1577340" cy="794624"/>
            </a:xfrm>
          </p:grpSpPr>
          <p:grpSp>
            <p:nvGrpSpPr>
              <p:cNvPr id="37" name="Group 6"/>
              <p:cNvGrpSpPr/>
              <p:nvPr/>
            </p:nvGrpSpPr>
            <p:grpSpPr>
              <a:xfrm>
                <a:off x="628650" y="4297494"/>
                <a:ext cx="1577340" cy="702184"/>
                <a:chOff x="497608" y="4585611"/>
                <a:chExt cx="3020291" cy="780413"/>
              </a:xfrm>
              <a:effectLst/>
            </p:grpSpPr>
            <p:sp>
              <p:nvSpPr>
                <p:cNvPr id="39" name="Rectangle 4"/>
                <p:cNvSpPr/>
                <p:nvPr/>
              </p:nvSpPr>
              <p:spPr>
                <a:xfrm>
                  <a:off x="497608" y="4585611"/>
                  <a:ext cx="3020291" cy="6938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0" name="Rectangle 5"/>
                <p:cNvSpPr/>
                <p:nvPr/>
              </p:nvSpPr>
              <p:spPr>
                <a:xfrm>
                  <a:off x="497608" y="5288732"/>
                  <a:ext cx="3020291" cy="77292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38" name="Rectangle 5"/>
              <p:cNvSpPr/>
              <p:nvPr/>
            </p:nvSpPr>
            <p:spPr>
              <a:xfrm>
                <a:off x="628650" y="4205054"/>
                <a:ext cx="1577340" cy="6954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6" name="TextBox 25"/>
            <p:cNvSpPr txBox="1"/>
            <p:nvPr/>
          </p:nvSpPr>
          <p:spPr>
            <a:xfrm>
              <a:off x="665454" y="3621686"/>
              <a:ext cx="3567347" cy="66288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zh-TW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輸入後可點選</a:t>
              </a:r>
              <a:r>
                <a:rPr lang="zh-TW" altLang="en-US" b="1" u="sng" noProof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小眼睛圖示</a:t>
              </a:r>
              <a:r>
                <a:rPr lang="zh-TW" altLang="en-US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，檢視輸入通行碼是否正確</a:t>
              </a:r>
              <a:endParaRPr lang="en-US" altLang="zh-TW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ECC5F671-286C-55E5-409A-C5F59BA54A79}"/>
              </a:ext>
            </a:extLst>
          </p:cNvPr>
          <p:cNvGrpSpPr/>
          <p:nvPr/>
        </p:nvGrpSpPr>
        <p:grpSpPr>
          <a:xfrm>
            <a:off x="5960755" y="256550"/>
            <a:ext cx="5833349" cy="5340815"/>
            <a:chOff x="5960755" y="256550"/>
            <a:chExt cx="5833349" cy="5340815"/>
          </a:xfrm>
        </p:grpSpPr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EAA5EF10-6D00-4E30-9720-C8A742E9FF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8" r="14881" b="12222"/>
            <a:stretch/>
          </p:blipFill>
          <p:spPr>
            <a:xfrm>
              <a:off x="5960755" y="256550"/>
              <a:ext cx="5833349" cy="5340815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6150483" y="3152521"/>
              <a:ext cx="4631692" cy="177288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2" name="向右箭號 31">
              <a:extLst>
                <a:ext uri="{FF2B5EF4-FFF2-40B4-BE49-F238E27FC236}">
                  <a16:creationId xmlns:a16="http://schemas.microsoft.com/office/drawing/2014/main" id="{F177CCFD-372E-42A2-B6B7-4E851E6B5E8B}"/>
                </a:ext>
              </a:extLst>
            </p:cNvPr>
            <p:cNvSpPr/>
            <p:nvPr/>
          </p:nvSpPr>
          <p:spPr bwMode="auto">
            <a:xfrm flipH="1">
              <a:off x="9726871" y="4989868"/>
              <a:ext cx="368223" cy="32236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C720A24-0A92-1E19-DD09-035F29A2BAC1}"/>
                </a:ext>
              </a:extLst>
            </p:cNvPr>
            <p:cNvSpPr/>
            <p:nvPr/>
          </p:nvSpPr>
          <p:spPr>
            <a:xfrm>
              <a:off x="6166510" y="357809"/>
              <a:ext cx="337657" cy="195833"/>
            </a:xfrm>
            <a:prstGeom prst="rect">
              <a:avLst/>
            </a:prstGeom>
            <a:solidFill>
              <a:srgbClr val="FDAD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67BD3591-3FB1-CCF3-4AE4-916C50579CE6}"/>
                </a:ext>
              </a:extLst>
            </p:cNvPr>
            <p:cNvSpPr txBox="1"/>
            <p:nvPr/>
          </p:nvSpPr>
          <p:spPr>
            <a:xfrm>
              <a:off x="6173334" y="331421"/>
              <a:ext cx="13909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114</a:t>
              </a:r>
              <a:endParaRPr lang="zh-TW" altLang="en-US" sz="1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34FB742-FD7B-FCCA-8069-AFEAF180966B}"/>
                </a:ext>
              </a:extLst>
            </p:cNvPr>
            <p:cNvSpPr/>
            <p:nvPr/>
          </p:nvSpPr>
          <p:spPr>
            <a:xfrm>
              <a:off x="9879916" y="3738772"/>
              <a:ext cx="529555" cy="129654"/>
            </a:xfrm>
            <a:prstGeom prst="rect">
              <a:avLst/>
            </a:prstGeom>
            <a:solidFill>
              <a:srgbClr val="FFCF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C510F9B6-7010-C957-483E-9FC20468201F}"/>
                </a:ext>
              </a:extLst>
            </p:cNvPr>
            <p:cNvSpPr txBox="1"/>
            <p:nvPr/>
          </p:nvSpPr>
          <p:spPr>
            <a:xfrm>
              <a:off x="9879916" y="3688183"/>
              <a:ext cx="878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900" dirty="0">
                  <a:solidFill>
                    <a:srgbClr val="C00000"/>
                  </a:solidFill>
                </a:rPr>
                <a:t>ex:990101</a:t>
              </a:r>
              <a:endParaRPr lang="zh-TW" altLang="en-US" sz="900" dirty="0">
                <a:solidFill>
                  <a:srgbClr val="C00000"/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7E53464A-FB99-4632-5651-725911AC9461}"/>
                </a:ext>
              </a:extLst>
            </p:cNvPr>
            <p:cNvSpPr/>
            <p:nvPr/>
          </p:nvSpPr>
          <p:spPr>
            <a:xfrm>
              <a:off x="7382916" y="2136484"/>
              <a:ext cx="3584431" cy="156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643C656B-97D3-D766-5543-FF59350E1963}"/>
                </a:ext>
              </a:extLst>
            </p:cNvPr>
            <p:cNvSpPr txBox="1"/>
            <p:nvPr/>
          </p:nvSpPr>
          <p:spPr>
            <a:xfrm>
              <a:off x="7328639" y="2103746"/>
              <a:ext cx="4228548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950" b="1" dirty="0">
                  <a:solidFill>
                    <a:srgbClr val="C00000"/>
                  </a:solidFill>
                </a:rPr>
                <a:t>114</a:t>
              </a:r>
              <a:r>
                <a:rPr lang="zh-TW" altLang="en-US" sz="950" b="1" dirty="0">
                  <a:solidFill>
                    <a:srgbClr val="C00000"/>
                  </a:solidFill>
                </a:rPr>
                <a:t> 年  </a:t>
              </a:r>
              <a:r>
                <a:rPr lang="en-US" altLang="zh-TW" sz="950" b="1" dirty="0">
                  <a:solidFill>
                    <a:srgbClr val="C00000"/>
                  </a:solidFill>
                </a:rPr>
                <a:t>6</a:t>
              </a:r>
              <a:r>
                <a:rPr lang="zh-TW" altLang="en-US" sz="950" b="1" dirty="0">
                  <a:solidFill>
                    <a:srgbClr val="C00000"/>
                  </a:solidFill>
                </a:rPr>
                <a:t> 月 </a:t>
              </a:r>
              <a:r>
                <a:rPr lang="en-US" altLang="zh-TW" sz="950" b="1" dirty="0">
                  <a:solidFill>
                    <a:srgbClr val="C00000"/>
                  </a:solidFill>
                </a:rPr>
                <a:t>5</a:t>
              </a:r>
              <a:r>
                <a:rPr lang="zh-TW" altLang="en-US" sz="950" b="1" dirty="0">
                  <a:solidFill>
                    <a:srgbClr val="C00000"/>
                  </a:solidFill>
                </a:rPr>
                <a:t> 日（星期四）</a:t>
              </a:r>
              <a:r>
                <a:rPr lang="en-US" altLang="zh-TW" sz="950" b="1" dirty="0">
                  <a:solidFill>
                    <a:srgbClr val="C00000"/>
                  </a:solidFill>
                </a:rPr>
                <a:t>10:00</a:t>
              </a:r>
              <a:r>
                <a:rPr lang="zh-TW" altLang="en-US" sz="950" b="1" dirty="0">
                  <a:solidFill>
                    <a:srgbClr val="C00000"/>
                  </a:solidFill>
                </a:rPr>
                <a:t> 至 </a:t>
              </a:r>
              <a:r>
                <a:rPr lang="en-US" altLang="zh-TW" sz="950" b="1" dirty="0">
                  <a:solidFill>
                    <a:srgbClr val="C00000"/>
                  </a:solidFill>
                </a:rPr>
                <a:t>114</a:t>
              </a:r>
              <a:r>
                <a:rPr lang="zh-TW" altLang="en-US" sz="950" b="1" dirty="0">
                  <a:solidFill>
                    <a:srgbClr val="C00000"/>
                  </a:solidFill>
                </a:rPr>
                <a:t> 年 </a:t>
              </a:r>
              <a:r>
                <a:rPr lang="en-US" altLang="zh-TW" sz="950" b="1" dirty="0">
                  <a:solidFill>
                    <a:srgbClr val="C00000"/>
                  </a:solidFill>
                </a:rPr>
                <a:t>6</a:t>
              </a:r>
              <a:r>
                <a:rPr lang="zh-TW" altLang="en-US" sz="950" b="1" dirty="0">
                  <a:solidFill>
                    <a:srgbClr val="C00000"/>
                  </a:solidFill>
                </a:rPr>
                <a:t> 月  </a:t>
              </a:r>
              <a:r>
                <a:rPr lang="en-US" altLang="zh-TW" sz="950" b="1" dirty="0">
                  <a:solidFill>
                    <a:srgbClr val="C00000"/>
                  </a:solidFill>
                </a:rPr>
                <a:t>9</a:t>
              </a:r>
              <a:r>
                <a:rPr lang="zh-TW" altLang="en-US" sz="950" b="1" dirty="0">
                  <a:solidFill>
                    <a:srgbClr val="C00000"/>
                  </a:solidFill>
                </a:rPr>
                <a:t> 日（星期一）</a:t>
              </a:r>
              <a:r>
                <a:rPr lang="en-US" altLang="zh-TW" sz="950" b="1" dirty="0">
                  <a:solidFill>
                    <a:srgbClr val="C00000"/>
                  </a:solidFill>
                </a:rPr>
                <a:t>17:00</a:t>
              </a:r>
              <a:r>
                <a:rPr lang="zh-TW" altLang="en-US" sz="950" b="1" dirty="0">
                  <a:solidFill>
                    <a:srgbClr val="C00000"/>
                  </a:solidFill>
                </a:rPr>
                <a:t> 止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11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CC5BB231-57AE-1223-47A7-A1CFBF7DFD1A}"/>
              </a:ext>
            </a:extLst>
          </p:cNvPr>
          <p:cNvGrpSpPr/>
          <p:nvPr/>
        </p:nvGrpSpPr>
        <p:grpSpPr>
          <a:xfrm>
            <a:off x="179587" y="1349227"/>
            <a:ext cx="5833349" cy="5340815"/>
            <a:chOff x="5960755" y="256550"/>
            <a:chExt cx="5833349" cy="5340815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59E894DD-AAB5-AA17-D8E9-0E4AED5C0F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8" r="14881" b="12222"/>
            <a:stretch/>
          </p:blipFill>
          <p:spPr>
            <a:xfrm>
              <a:off x="5960755" y="256550"/>
              <a:ext cx="5833349" cy="5340815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C899346-1164-DEF0-7869-6EB70B3C2051}"/>
                </a:ext>
              </a:extLst>
            </p:cNvPr>
            <p:cNvSpPr/>
            <p:nvPr/>
          </p:nvSpPr>
          <p:spPr>
            <a:xfrm>
              <a:off x="6166510" y="357809"/>
              <a:ext cx="337657" cy="195833"/>
            </a:xfrm>
            <a:prstGeom prst="rect">
              <a:avLst/>
            </a:prstGeom>
            <a:solidFill>
              <a:srgbClr val="FDAD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4EA8A6EE-63DB-4899-D838-0326ACB8B5E8}"/>
                </a:ext>
              </a:extLst>
            </p:cNvPr>
            <p:cNvSpPr txBox="1"/>
            <p:nvPr/>
          </p:nvSpPr>
          <p:spPr>
            <a:xfrm>
              <a:off x="6173334" y="331421"/>
              <a:ext cx="13909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114</a:t>
              </a:r>
              <a:endParaRPr lang="zh-TW" altLang="en-US" sz="1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6755CBC-4DF9-5C75-B32D-E7EFA3E73BA1}"/>
                </a:ext>
              </a:extLst>
            </p:cNvPr>
            <p:cNvSpPr/>
            <p:nvPr/>
          </p:nvSpPr>
          <p:spPr>
            <a:xfrm>
              <a:off x="9879916" y="3738772"/>
              <a:ext cx="529555" cy="129654"/>
            </a:xfrm>
            <a:prstGeom prst="rect">
              <a:avLst/>
            </a:prstGeom>
            <a:solidFill>
              <a:srgbClr val="FFCF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9E560242-7C61-30D0-F133-FB7A3B17F065}"/>
                </a:ext>
              </a:extLst>
            </p:cNvPr>
            <p:cNvSpPr txBox="1"/>
            <p:nvPr/>
          </p:nvSpPr>
          <p:spPr>
            <a:xfrm>
              <a:off x="9879916" y="3688183"/>
              <a:ext cx="878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900" dirty="0">
                  <a:solidFill>
                    <a:srgbClr val="C00000"/>
                  </a:solidFill>
                </a:rPr>
                <a:t>ex:990101</a:t>
              </a:r>
              <a:endParaRPr lang="zh-TW" altLang="en-US" sz="900" dirty="0">
                <a:solidFill>
                  <a:srgbClr val="C00000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C379E6B-9EDE-49B8-62DF-7EF6C0A802C4}"/>
                </a:ext>
              </a:extLst>
            </p:cNvPr>
            <p:cNvSpPr/>
            <p:nvPr/>
          </p:nvSpPr>
          <p:spPr>
            <a:xfrm>
              <a:off x="7382916" y="2136484"/>
              <a:ext cx="3584431" cy="156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89A30FB2-C007-90E9-5F58-C0E77C6AD973}"/>
                </a:ext>
              </a:extLst>
            </p:cNvPr>
            <p:cNvSpPr txBox="1"/>
            <p:nvPr/>
          </p:nvSpPr>
          <p:spPr>
            <a:xfrm>
              <a:off x="7328639" y="2103746"/>
              <a:ext cx="4228548" cy="238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900" b="1" dirty="0">
                  <a:solidFill>
                    <a:srgbClr val="D00000"/>
                  </a:solidFill>
                </a:rPr>
                <a:t>114</a:t>
              </a:r>
              <a:r>
                <a:rPr lang="zh-TW" altLang="en-US" sz="900" b="1" dirty="0">
                  <a:solidFill>
                    <a:srgbClr val="D00000"/>
                  </a:solidFill>
                </a:rPr>
                <a:t> 年  </a:t>
              </a:r>
              <a:r>
                <a:rPr lang="en-US" altLang="zh-TW" sz="900" b="1" dirty="0">
                  <a:solidFill>
                    <a:srgbClr val="D00000"/>
                  </a:solidFill>
                </a:rPr>
                <a:t>6</a:t>
              </a:r>
              <a:r>
                <a:rPr lang="zh-TW" altLang="en-US" sz="900" b="1" dirty="0">
                  <a:solidFill>
                    <a:srgbClr val="D00000"/>
                  </a:solidFill>
                </a:rPr>
                <a:t> 月 </a:t>
              </a:r>
              <a:r>
                <a:rPr lang="en-US" altLang="zh-TW" sz="900" b="1" dirty="0">
                  <a:solidFill>
                    <a:srgbClr val="D00000"/>
                  </a:solidFill>
                </a:rPr>
                <a:t>5</a:t>
              </a:r>
              <a:r>
                <a:rPr lang="zh-TW" altLang="en-US" sz="900" b="1" dirty="0">
                  <a:solidFill>
                    <a:srgbClr val="D00000"/>
                  </a:solidFill>
                </a:rPr>
                <a:t> 日（星期四）</a:t>
              </a:r>
              <a:r>
                <a:rPr lang="en-US" altLang="zh-TW" sz="900" b="1" dirty="0">
                  <a:solidFill>
                    <a:srgbClr val="D00000"/>
                  </a:solidFill>
                </a:rPr>
                <a:t>10:00</a:t>
              </a:r>
              <a:r>
                <a:rPr lang="zh-TW" altLang="en-US" sz="900" b="1" dirty="0">
                  <a:solidFill>
                    <a:srgbClr val="D00000"/>
                  </a:solidFill>
                </a:rPr>
                <a:t> 至 </a:t>
              </a:r>
              <a:r>
                <a:rPr lang="en-US" altLang="zh-TW" sz="900" b="1" dirty="0">
                  <a:solidFill>
                    <a:srgbClr val="D00000"/>
                  </a:solidFill>
                </a:rPr>
                <a:t>114</a:t>
              </a:r>
              <a:r>
                <a:rPr lang="zh-TW" altLang="en-US" sz="900" b="1" dirty="0">
                  <a:solidFill>
                    <a:srgbClr val="D00000"/>
                  </a:solidFill>
                </a:rPr>
                <a:t> 年 </a:t>
              </a:r>
              <a:r>
                <a:rPr lang="en-US" altLang="zh-TW" sz="900" b="1" dirty="0">
                  <a:solidFill>
                    <a:srgbClr val="D00000"/>
                  </a:solidFill>
                </a:rPr>
                <a:t>6</a:t>
              </a:r>
              <a:r>
                <a:rPr lang="zh-TW" altLang="en-US" sz="900" b="1" dirty="0">
                  <a:solidFill>
                    <a:srgbClr val="D00000"/>
                  </a:solidFill>
                </a:rPr>
                <a:t> 月  </a:t>
              </a:r>
              <a:r>
                <a:rPr lang="en-US" altLang="zh-TW" sz="900" b="1" dirty="0">
                  <a:solidFill>
                    <a:srgbClr val="D00000"/>
                  </a:solidFill>
                </a:rPr>
                <a:t>9</a:t>
              </a:r>
              <a:r>
                <a:rPr lang="zh-TW" altLang="en-US" sz="900" b="1" dirty="0">
                  <a:solidFill>
                    <a:srgbClr val="D00000"/>
                  </a:solidFill>
                </a:rPr>
                <a:t> 日（星期一）</a:t>
              </a:r>
              <a:r>
                <a:rPr lang="en-US" altLang="zh-TW" sz="900" b="1" dirty="0">
                  <a:solidFill>
                    <a:srgbClr val="D00000"/>
                  </a:solidFill>
                </a:rPr>
                <a:t>17:00</a:t>
              </a:r>
              <a:r>
                <a:rPr lang="zh-TW" altLang="en-US" sz="900" b="1" dirty="0">
                  <a:solidFill>
                    <a:srgbClr val="D00000"/>
                  </a:solidFill>
                </a:rPr>
                <a:t> 止 </a:t>
              </a:r>
            </a:p>
          </p:txBody>
        </p:sp>
      </p:grpSp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9667911" y="6515791"/>
            <a:ext cx="2057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557199" indent="-214308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857228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200120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543012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1885903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228795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2571686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2914577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16F49-14F1-4F20-9C56-7C98539F8DBD}" type="slidenum">
              <a:rPr lang="zh-TW" altLang="en-US" sz="1500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43555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988912" y="746360"/>
            <a:ext cx="3146691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、設定新通行碼</a:t>
            </a: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3907591" y="833448"/>
            <a:ext cx="8145403" cy="338554"/>
          </a:xfrm>
          <a:prstGeom prst="rect">
            <a:avLst/>
          </a:prstGeom>
          <a:solidFill>
            <a:srgbClr val="FFE5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通行碼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切勿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提供給他人使用，如因此造成個人資料外洩或權益受損，概由免試生自行負責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4208946C-F954-46DD-945F-E98FBF0D4A22}"/>
              </a:ext>
            </a:extLst>
          </p:cNvPr>
          <p:cNvGrpSpPr/>
          <p:nvPr/>
        </p:nvGrpSpPr>
        <p:grpSpPr>
          <a:xfrm>
            <a:off x="5855796" y="2794819"/>
            <a:ext cx="6269608" cy="2837337"/>
            <a:chOff x="5855796" y="2794819"/>
            <a:chExt cx="6269608" cy="2837337"/>
          </a:xfrm>
        </p:grpSpPr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80DBFEE4-4B24-4334-A8DA-C0CDBED0D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47261"/>
            <a:stretch/>
          </p:blipFill>
          <p:spPr>
            <a:xfrm>
              <a:off x="5855796" y="3030150"/>
              <a:ext cx="6269608" cy="188697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254960" y="3279056"/>
              <a:ext cx="5470351" cy="158011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959669" y="2794819"/>
              <a:ext cx="5944977" cy="378372"/>
            </a:xfrm>
            <a:prstGeom prst="rect">
              <a:avLst/>
            </a:prstGeom>
            <a:solidFill>
              <a:srgbClr val="FBCEC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自行設定通行碼 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不可輸入空格及中文字，並留意大小寫</a:t>
              </a:r>
              <a:r>
                <a:rPr lang="en-US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8794961" y="4809470"/>
              <a:ext cx="2769706" cy="822686"/>
              <a:chOff x="542057" y="3523533"/>
              <a:chExt cx="3814141" cy="843759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542057" y="3523533"/>
                <a:ext cx="3814141" cy="843759"/>
                <a:chOff x="628650" y="4205051"/>
                <a:chExt cx="1577340" cy="794627"/>
              </a:xfrm>
            </p:grpSpPr>
            <p:grpSp>
              <p:nvGrpSpPr>
                <p:cNvPr id="24" name="Group 6"/>
                <p:cNvGrpSpPr/>
                <p:nvPr/>
              </p:nvGrpSpPr>
              <p:grpSpPr>
                <a:xfrm>
                  <a:off x="628650" y="4297494"/>
                  <a:ext cx="1577340" cy="702184"/>
                  <a:chOff x="497608" y="4585611"/>
                  <a:chExt cx="3020291" cy="780413"/>
                </a:xfrm>
                <a:effectLst/>
              </p:grpSpPr>
              <p:sp>
                <p:nvSpPr>
                  <p:cNvPr id="26" name="Rectangle 4"/>
                  <p:cNvSpPr/>
                  <p:nvPr/>
                </p:nvSpPr>
                <p:spPr>
                  <a:xfrm>
                    <a:off x="497608" y="4585611"/>
                    <a:ext cx="3020291" cy="6938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27" name="Rectangle 5"/>
                  <p:cNvSpPr/>
                  <p:nvPr/>
                </p:nvSpPr>
                <p:spPr>
                  <a:xfrm>
                    <a:off x="497608" y="5288732"/>
                    <a:ext cx="3020291" cy="77292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25" name="Rectangle 5"/>
                <p:cNvSpPr/>
                <p:nvPr/>
              </p:nvSpPr>
              <p:spPr>
                <a:xfrm>
                  <a:off x="628650" y="4205051"/>
                  <a:ext cx="1577340" cy="6954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3" name="TextBox 25"/>
              <p:cNvSpPr txBox="1"/>
              <p:nvPr/>
            </p:nvSpPr>
            <p:spPr>
              <a:xfrm>
                <a:off x="665454" y="3621686"/>
                <a:ext cx="3567347" cy="662887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輸入後可點選</a:t>
                </a:r>
                <a:r>
                  <a:rPr lang="zh-TW" altLang="en-US" b="1" u="sng" noProof="1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小眼睛圖示</a:t>
                </a:r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，檢視輸入通行碼是否正確</a:t>
                </a:r>
                <a:endParaRPr lang="en-US" altLang="zh-TW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9" name="向右箭號 28"/>
            <p:cNvSpPr/>
            <p:nvPr/>
          </p:nvSpPr>
          <p:spPr bwMode="auto">
            <a:xfrm flipH="1">
              <a:off x="9702650" y="4468155"/>
              <a:ext cx="317887" cy="26233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8910892" y="3646308"/>
              <a:ext cx="242633" cy="262332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8910892" y="4019635"/>
              <a:ext cx="242633" cy="25625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/>
            </a:p>
          </p:txBody>
        </p:sp>
      </p:grpSp>
      <p:sp>
        <p:nvSpPr>
          <p:cNvPr id="19" name="矩形 18"/>
          <p:cNvSpPr/>
          <p:nvPr/>
        </p:nvSpPr>
        <p:spPr>
          <a:xfrm>
            <a:off x="2300063" y="5987327"/>
            <a:ext cx="1663896" cy="4847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/>
          </a:p>
        </p:txBody>
      </p:sp>
      <p:sp>
        <p:nvSpPr>
          <p:cNvPr id="17" name="向右箭號 16"/>
          <p:cNvSpPr/>
          <p:nvPr/>
        </p:nvSpPr>
        <p:spPr bwMode="auto">
          <a:xfrm rot="19904629">
            <a:off x="3776852" y="5036958"/>
            <a:ext cx="2485014" cy="32592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dirty="0"/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4098748" y="5711053"/>
            <a:ext cx="5338813" cy="1015663"/>
          </a:xfrm>
          <a:prstGeom prst="rect">
            <a:avLst/>
          </a:prstGeom>
          <a:solidFill>
            <a:srgbClr val="FFE5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首次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登入，先以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預設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通行碼登入後，再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自行設定通行碼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，設定完成後，務必儲存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列印通行碼設定表並妥善保存及熟記。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9656" y="5089614"/>
            <a:ext cx="2331176" cy="338553"/>
          </a:xfrm>
          <a:prstGeom prst="rect">
            <a:avLst/>
          </a:prstGeom>
          <a:solidFill>
            <a:srgbClr val="FBCEC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先輸入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預設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通行碼登入</a:t>
            </a: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D3EBAE75-EB27-025F-EACA-0269048AD7DE}"/>
              </a:ext>
            </a:extLst>
          </p:cNvPr>
          <p:cNvGrpSpPr/>
          <p:nvPr/>
        </p:nvGrpSpPr>
        <p:grpSpPr>
          <a:xfrm>
            <a:off x="6033817" y="1398705"/>
            <a:ext cx="5833349" cy="1236901"/>
            <a:chOff x="5960755" y="256550"/>
            <a:chExt cx="5833349" cy="1236901"/>
          </a:xfrm>
        </p:grpSpPr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EAB492C2-06B2-D377-3935-404CE02FB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8" r="14881" b="79671"/>
            <a:stretch/>
          </p:blipFill>
          <p:spPr>
            <a:xfrm>
              <a:off x="5960755" y="256550"/>
              <a:ext cx="5833349" cy="1236901"/>
            </a:xfrm>
            <a:prstGeom prst="rect">
              <a:avLst/>
            </a:prstGeom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A2FACED-A9E0-BE3E-A600-A9D550F5B532}"/>
                </a:ext>
              </a:extLst>
            </p:cNvPr>
            <p:cNvSpPr/>
            <p:nvPr/>
          </p:nvSpPr>
          <p:spPr>
            <a:xfrm>
              <a:off x="6166510" y="357809"/>
              <a:ext cx="337657" cy="195833"/>
            </a:xfrm>
            <a:prstGeom prst="rect">
              <a:avLst/>
            </a:prstGeom>
            <a:solidFill>
              <a:srgbClr val="FDAD5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7E89D0D5-8655-FD3A-0A15-6929590FF0D8}"/>
                </a:ext>
              </a:extLst>
            </p:cNvPr>
            <p:cNvSpPr txBox="1"/>
            <p:nvPr/>
          </p:nvSpPr>
          <p:spPr>
            <a:xfrm>
              <a:off x="6173334" y="331421"/>
              <a:ext cx="13909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114</a:t>
              </a:r>
              <a:endParaRPr lang="zh-TW" altLang="en-US" sz="1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79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9676613" y="6515791"/>
            <a:ext cx="2057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557199" indent="-214308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857228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200120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543012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1885903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228795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2571686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2914577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16F49-14F1-4F20-9C56-7C98539F8DBD}" type="slidenum">
              <a:rPr lang="zh-TW" altLang="en-US" sz="1500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34848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997621" y="869183"/>
            <a:ext cx="4400707" cy="46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、列印、儲存設定通行碼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65576" y="1353073"/>
            <a:ext cx="10149350" cy="3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25392" anchor="ctr">
            <a:spAutoFit/>
          </a:bodyPr>
          <a:lstStyle>
            <a:lvl1pPr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216000" algn="just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免試生自行設定通行碼確定後，務必請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儲存或列印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通行碼設定表並妥善保存及熟記。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65576" y="6074607"/>
            <a:ext cx="10245144" cy="69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25392" anchor="ctr">
            <a:spAutoFit/>
          </a:bodyPr>
          <a:lstStyle>
            <a:lvl1pPr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216000" algn="just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遺忘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自設通行碼：請至本委員會網站「下載專區」下載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忘記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通行碼申請切結書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，填妥資料、黏貼雙證件影印本，傳真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(02-2773-8881)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至本委員會申請補發，以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次為限。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4434FF58-8E87-4E25-A65B-80715144BA47}"/>
              </a:ext>
            </a:extLst>
          </p:cNvPr>
          <p:cNvGrpSpPr/>
          <p:nvPr/>
        </p:nvGrpSpPr>
        <p:grpSpPr>
          <a:xfrm>
            <a:off x="430614" y="3713135"/>
            <a:ext cx="6423174" cy="2435077"/>
            <a:chOff x="87714" y="3713135"/>
            <a:chExt cx="6423174" cy="2435077"/>
          </a:xfrm>
        </p:grpSpPr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810077E1-1F98-4999-AFF7-40330FA64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14" y="3713135"/>
              <a:ext cx="6423174" cy="2435077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19538" y="5784943"/>
              <a:ext cx="1218737" cy="28966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485573" y="5776542"/>
              <a:ext cx="1286202" cy="29806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3" name="快取圖案 11"/>
            <p:cNvSpPr>
              <a:spLocks noChangeArrowheads="1"/>
            </p:cNvSpPr>
            <p:nvPr/>
          </p:nvSpPr>
          <p:spPr bwMode="auto">
            <a:xfrm>
              <a:off x="684906" y="5390339"/>
              <a:ext cx="288000" cy="244800"/>
            </a:xfrm>
            <a:prstGeom prst="roundRect">
              <a:avLst>
                <a:gd name="adj" fmla="val 160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altLang="zh-TW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❷</a:t>
              </a:r>
              <a:endParaRPr lang="zh-TW" altLang="en-US" sz="3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快取圖案 11"/>
            <p:cNvSpPr>
              <a:spLocks noChangeArrowheads="1"/>
            </p:cNvSpPr>
            <p:nvPr/>
          </p:nvSpPr>
          <p:spPr bwMode="auto">
            <a:xfrm>
              <a:off x="2021049" y="5382527"/>
              <a:ext cx="288000" cy="2448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altLang="zh-TW" sz="4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</a:t>
              </a:r>
              <a:endParaRPr lang="zh-TW" altLang="en-US" sz="4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00C8C91-796C-4516-9B39-3479240265A9}"/>
              </a:ext>
            </a:extLst>
          </p:cNvPr>
          <p:cNvGrpSpPr/>
          <p:nvPr/>
        </p:nvGrpSpPr>
        <p:grpSpPr>
          <a:xfrm>
            <a:off x="430614" y="1675232"/>
            <a:ext cx="6423174" cy="2214697"/>
            <a:chOff x="87714" y="1675232"/>
            <a:chExt cx="6423174" cy="221469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083D38B4-D73C-4981-8459-8D79428E4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714" y="1675232"/>
              <a:ext cx="6423174" cy="1969975"/>
            </a:xfrm>
            <a:prstGeom prst="rect">
              <a:avLst/>
            </a:prstGeom>
          </p:spPr>
        </p:pic>
        <p:sp>
          <p:nvSpPr>
            <p:cNvPr id="19" name="向右箭號 18"/>
            <p:cNvSpPr/>
            <p:nvPr/>
          </p:nvSpPr>
          <p:spPr bwMode="auto">
            <a:xfrm rot="5400000">
              <a:off x="3098023" y="3529398"/>
              <a:ext cx="395142" cy="32592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快取圖案 11"/>
            <p:cNvSpPr>
              <a:spLocks noChangeAspect="1" noChangeArrowheads="1"/>
            </p:cNvSpPr>
            <p:nvPr/>
          </p:nvSpPr>
          <p:spPr bwMode="auto">
            <a:xfrm>
              <a:off x="1992530" y="3094949"/>
              <a:ext cx="288000" cy="244048"/>
            </a:xfrm>
            <a:prstGeom prst="roundRect">
              <a:avLst>
                <a:gd name="adj" fmla="val 160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altLang="zh-TW" sz="40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</a:t>
              </a:r>
              <a:endParaRPr lang="zh-TW" altLang="en-US" sz="4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552589" y="3041906"/>
              <a:ext cx="1486011" cy="44462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6B0F3D6D-B559-9986-629C-AF43F9BE04B5}"/>
              </a:ext>
            </a:extLst>
          </p:cNvPr>
          <p:cNvGrpSpPr/>
          <p:nvPr/>
        </p:nvGrpSpPr>
        <p:grpSpPr>
          <a:xfrm>
            <a:off x="6839468" y="1792613"/>
            <a:ext cx="4906455" cy="4149251"/>
            <a:chOff x="6839468" y="1792613"/>
            <a:chExt cx="4906455" cy="4149251"/>
          </a:xfrm>
        </p:grpSpPr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1F6280B9-214C-4927-9A25-8E0DE7EA19C2}"/>
                </a:ext>
              </a:extLst>
            </p:cNvPr>
            <p:cNvGrpSpPr/>
            <p:nvPr/>
          </p:nvGrpSpPr>
          <p:grpSpPr>
            <a:xfrm>
              <a:off x="6839468" y="1961831"/>
              <a:ext cx="4906455" cy="3980033"/>
              <a:chOff x="6496568" y="1961831"/>
              <a:chExt cx="4906455" cy="3980033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ED237A29-1607-4CC8-8680-1DE00B27CF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6375"/>
              <a:stretch/>
            </p:blipFill>
            <p:spPr>
              <a:xfrm>
                <a:off x="6496568" y="2455178"/>
                <a:ext cx="4906455" cy="3486686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9075385" y="2470584"/>
                <a:ext cx="2087586" cy="378372"/>
              </a:xfrm>
              <a:prstGeom prst="rect">
                <a:avLst/>
              </a:prstGeom>
              <a:solidFill>
                <a:srgbClr val="FBCEC5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儲存、列印通知碼</a:t>
                </a:r>
              </a:p>
            </p:txBody>
          </p:sp>
          <p:sp>
            <p:nvSpPr>
              <p:cNvPr id="25" name="快取圖案 11"/>
              <p:cNvSpPr>
                <a:spLocks noChangeArrowheads="1"/>
              </p:cNvSpPr>
              <p:nvPr/>
            </p:nvSpPr>
            <p:spPr bwMode="auto">
              <a:xfrm>
                <a:off x="6809784" y="1961831"/>
                <a:ext cx="288000" cy="244800"/>
              </a:xfrm>
              <a:prstGeom prst="roundRect">
                <a:avLst>
                  <a:gd name="adj" fmla="val 16079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altLang="zh-TW" sz="3200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  <a:sym typeface="Wingdings" panose="05000000000000000000" pitchFamily="2" charset="2"/>
                  </a:rPr>
                  <a:t>❷</a:t>
                </a:r>
                <a:endParaRPr lang="zh-TW" altLang="en-US" sz="3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2114648B-2352-4CAD-B25C-29EE3E9F44D7}"/>
                  </a:ext>
                </a:extLst>
              </p:cNvPr>
              <p:cNvSpPr/>
              <p:nvPr/>
            </p:nvSpPr>
            <p:spPr>
              <a:xfrm flipV="1">
                <a:off x="7510981" y="2712066"/>
                <a:ext cx="904191" cy="18785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C6EC5D6-6DEE-451E-84D4-99A29F2CCD71}"/>
                  </a:ext>
                </a:extLst>
              </p:cNvPr>
              <p:cNvSpPr/>
              <p:nvPr/>
            </p:nvSpPr>
            <p:spPr>
              <a:xfrm flipV="1">
                <a:off x="7510981" y="2999334"/>
                <a:ext cx="904191" cy="18785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70EC4F1F-49EF-3638-3B05-1A2FA5B035DD}"/>
                </a:ext>
              </a:extLst>
            </p:cNvPr>
            <p:cNvSpPr txBox="1"/>
            <p:nvPr/>
          </p:nvSpPr>
          <p:spPr>
            <a:xfrm>
              <a:off x="7668986" y="1792613"/>
              <a:ext cx="3345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114</a:t>
              </a:r>
              <a:r>
                <a:rPr lang="zh-TW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學年度五專優先免試入學招生</a:t>
              </a:r>
              <a:endPara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網路選填登記志願通行碼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70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34844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992594" y="671377"/>
            <a:ext cx="5108889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、閱讀選填登記志願規定說明</a:t>
            </a: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3402674" y="1490305"/>
            <a:ext cx="5251453" cy="369332"/>
          </a:xfrm>
          <a:prstGeom prst="rect">
            <a:avLst/>
          </a:prstGeom>
          <a:solidFill>
            <a:srgbClr val="FFE5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請詳讀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選填登記志願規定說明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，以免權益受損</a:t>
            </a:r>
            <a:endParaRPr lang="en-US" altLang="zh-TW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9A66817-5F99-47EF-B95D-9DC28425DE9B}"/>
              </a:ext>
            </a:extLst>
          </p:cNvPr>
          <p:cNvGrpSpPr/>
          <p:nvPr/>
        </p:nvGrpSpPr>
        <p:grpSpPr>
          <a:xfrm>
            <a:off x="932247" y="2006929"/>
            <a:ext cx="10868444" cy="4783499"/>
            <a:chOff x="865572" y="2006929"/>
            <a:chExt cx="10868444" cy="478349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F12B6A93-8325-4C13-84F9-6745B4310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572" y="2006929"/>
              <a:ext cx="10325659" cy="4646180"/>
            </a:xfrm>
            <a:prstGeom prst="rect">
              <a:avLst/>
            </a:prstGeom>
          </p:spPr>
        </p:pic>
        <p:sp>
          <p:nvSpPr>
            <p:cNvPr id="5" name="投影片編號版面配置區 4"/>
            <p:cNvSpPr txBox="1">
              <a:spLocks/>
            </p:cNvSpPr>
            <p:nvPr/>
          </p:nvSpPr>
          <p:spPr bwMode="auto">
            <a:xfrm>
              <a:off x="9676616" y="6515791"/>
              <a:ext cx="2057400" cy="274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defRPr>
              </a:lvl1pPr>
              <a:lvl2pPr marL="557199" indent="-214308" algn="l" defTabSz="4572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defRPr>
              </a:lvl2pPr>
              <a:lvl3pPr marL="857228" indent="-171446" algn="l" defTabSz="4572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defRPr>
              </a:lvl3pPr>
              <a:lvl4pPr marL="1200120" indent="-171446" algn="l" defTabSz="4572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defRPr>
              </a:lvl4pPr>
              <a:lvl5pPr marL="1543012" indent="-171446" algn="l" defTabSz="4572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defRPr>
              </a:lvl5pPr>
              <a:lvl6pPr marL="1885903" indent="-171446" algn="l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defRPr>
              </a:lvl6pPr>
              <a:lvl7pPr marL="2228795" indent="-171446" algn="l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defRPr>
              </a:lvl7pPr>
              <a:lvl8pPr marL="2571686" indent="-171446" algn="l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defRPr>
              </a:lvl8pPr>
              <a:lvl9pPr marL="2914577" indent="-171446" algn="l" defTabSz="457200" rtl="0" eaLnBrk="1" fontAlgn="base" latinLnBrk="0" hangingPunct="1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fld id="{0BC16F49-14F1-4F20-9C56-7C98539F8DBD}" type="slidenum">
                <a:rPr lang="zh-TW" altLang="en-US" sz="1500" b="1">
                  <a:latin typeface="Arial" panose="020B0604020202020204" pitchFamily="34" charset="0"/>
                  <a:cs typeface="Arial" panose="020B0604020202020204" pitchFamily="34" charset="0"/>
                </a:rPr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t>6</a:t>
              </a:fld>
              <a:endParaRPr lang="zh-TW" altLang="en-US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407203" y="5621736"/>
              <a:ext cx="1647549" cy="37837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96383" y="5396816"/>
              <a:ext cx="2808629" cy="378372"/>
            </a:xfrm>
            <a:prstGeom prst="rect">
              <a:avLst/>
            </a:prstGeom>
            <a:solidFill>
              <a:srgbClr val="FBCEC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詳讀規定說明後，請勾選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544964" y="5391150"/>
              <a:ext cx="3380101" cy="230586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/>
            </a:p>
          </p:txBody>
        </p:sp>
        <p:sp>
          <p:nvSpPr>
            <p:cNvPr id="20" name="向右箭號 19"/>
            <p:cNvSpPr/>
            <p:nvPr/>
          </p:nvSpPr>
          <p:spPr bwMode="auto">
            <a:xfrm flipH="1">
              <a:off x="7054752" y="5663015"/>
              <a:ext cx="316540" cy="265616"/>
            </a:xfrm>
            <a:prstGeom prst="rightArrow">
              <a:avLst>
                <a:gd name="adj1" fmla="val 57172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/>
            </a:p>
          </p:txBody>
        </p:sp>
        <p:sp>
          <p:nvSpPr>
            <p:cNvPr id="18" name="向右箭號 17"/>
            <p:cNvSpPr/>
            <p:nvPr/>
          </p:nvSpPr>
          <p:spPr bwMode="auto">
            <a:xfrm>
              <a:off x="4151019" y="5433709"/>
              <a:ext cx="368019" cy="235652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82D8074F-9AF2-677D-8606-355AD3004118}"/>
              </a:ext>
            </a:extLst>
          </p:cNvPr>
          <p:cNvGrpSpPr/>
          <p:nvPr/>
        </p:nvGrpSpPr>
        <p:grpSpPr>
          <a:xfrm>
            <a:off x="3021496" y="2051931"/>
            <a:ext cx="1423146" cy="307777"/>
            <a:chOff x="3021496" y="2051931"/>
            <a:chExt cx="1423146" cy="30777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63572C5-BA90-B3F9-8BD0-D5C9D0D9BF47}"/>
                </a:ext>
              </a:extLst>
            </p:cNvPr>
            <p:cNvSpPr/>
            <p:nvPr/>
          </p:nvSpPr>
          <p:spPr>
            <a:xfrm>
              <a:off x="3021496" y="2113713"/>
              <a:ext cx="445273" cy="184214"/>
            </a:xfrm>
            <a:prstGeom prst="rect">
              <a:avLst/>
            </a:prstGeom>
            <a:solidFill>
              <a:srgbClr val="FFAC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60F58717-6468-9236-9220-0490ACBDF8A1}"/>
                </a:ext>
              </a:extLst>
            </p:cNvPr>
            <p:cNvSpPr txBox="1"/>
            <p:nvPr/>
          </p:nvSpPr>
          <p:spPr>
            <a:xfrm>
              <a:off x="3053672" y="2051931"/>
              <a:ext cx="13909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272F65C0-3D52-EC5E-E973-43F88F2E6DA8}"/>
              </a:ext>
            </a:extLst>
          </p:cNvPr>
          <p:cNvGrpSpPr/>
          <p:nvPr/>
        </p:nvGrpSpPr>
        <p:grpSpPr>
          <a:xfrm>
            <a:off x="2553648" y="4072151"/>
            <a:ext cx="4567779" cy="246221"/>
            <a:chOff x="2553648" y="4072151"/>
            <a:chExt cx="4567779" cy="24622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BCF8C3D-E003-D5A9-D72F-354A452F94FF}"/>
                </a:ext>
              </a:extLst>
            </p:cNvPr>
            <p:cNvSpPr/>
            <p:nvPr/>
          </p:nvSpPr>
          <p:spPr>
            <a:xfrm>
              <a:off x="2623930" y="4134146"/>
              <a:ext cx="4497497" cy="184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B012AF2C-E3E0-7ECE-E26A-1713C6A22055}"/>
                </a:ext>
              </a:extLst>
            </p:cNvPr>
            <p:cNvSpPr txBox="1"/>
            <p:nvPr/>
          </p:nvSpPr>
          <p:spPr>
            <a:xfrm>
              <a:off x="2553648" y="4072151"/>
              <a:ext cx="42285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0" b="1" dirty="0">
                  <a:solidFill>
                    <a:srgbClr val="FF0000"/>
                  </a:solidFill>
                </a:rPr>
                <a:t>114</a:t>
              </a:r>
              <a:r>
                <a:rPr lang="zh-TW" altLang="en-US" sz="1000" b="1" dirty="0">
                  <a:solidFill>
                    <a:srgbClr val="FF0000"/>
                  </a:solidFill>
                </a:rPr>
                <a:t> 年  </a:t>
              </a:r>
              <a:r>
                <a:rPr lang="en-US" altLang="zh-TW" sz="1000" b="1" dirty="0">
                  <a:solidFill>
                    <a:srgbClr val="FF0000"/>
                  </a:solidFill>
                </a:rPr>
                <a:t>6</a:t>
              </a:r>
              <a:r>
                <a:rPr lang="zh-TW" altLang="en-US" sz="1000" b="1" dirty="0">
                  <a:solidFill>
                    <a:srgbClr val="FF0000"/>
                  </a:solidFill>
                </a:rPr>
                <a:t> 月 </a:t>
              </a:r>
              <a:r>
                <a:rPr lang="en-US" altLang="zh-TW" sz="1000" b="1" dirty="0">
                  <a:solidFill>
                    <a:srgbClr val="FF0000"/>
                  </a:solidFill>
                </a:rPr>
                <a:t>5</a:t>
              </a:r>
              <a:r>
                <a:rPr lang="zh-TW" altLang="en-US" sz="1000" b="1" dirty="0">
                  <a:solidFill>
                    <a:srgbClr val="FF0000"/>
                  </a:solidFill>
                </a:rPr>
                <a:t> 日（星期四）</a:t>
              </a:r>
              <a:r>
                <a:rPr lang="en-US" altLang="zh-TW" sz="1000" b="1" dirty="0">
                  <a:solidFill>
                    <a:srgbClr val="FF0000"/>
                  </a:solidFill>
                </a:rPr>
                <a:t>10:00</a:t>
              </a:r>
              <a:r>
                <a:rPr lang="zh-TW" altLang="en-US" sz="1000" b="1" dirty="0">
                  <a:solidFill>
                    <a:srgbClr val="FF0000"/>
                  </a:solidFill>
                </a:rPr>
                <a:t> 至 </a:t>
              </a:r>
              <a:r>
                <a:rPr lang="en-US" altLang="zh-TW" sz="1000" b="1" dirty="0">
                  <a:solidFill>
                    <a:srgbClr val="FF0000"/>
                  </a:solidFill>
                </a:rPr>
                <a:t>114</a:t>
              </a:r>
              <a:r>
                <a:rPr lang="zh-TW" altLang="en-US" sz="1000" b="1" dirty="0">
                  <a:solidFill>
                    <a:srgbClr val="FF0000"/>
                  </a:solidFill>
                </a:rPr>
                <a:t> 年 </a:t>
              </a:r>
              <a:r>
                <a:rPr lang="en-US" altLang="zh-TW" sz="1000" b="1" dirty="0">
                  <a:solidFill>
                    <a:srgbClr val="FF0000"/>
                  </a:solidFill>
                </a:rPr>
                <a:t>6</a:t>
              </a:r>
              <a:r>
                <a:rPr lang="zh-TW" altLang="en-US" sz="1000" b="1" dirty="0">
                  <a:solidFill>
                    <a:srgbClr val="FF0000"/>
                  </a:solidFill>
                </a:rPr>
                <a:t> 月  </a:t>
              </a:r>
              <a:r>
                <a:rPr lang="en-US" altLang="zh-TW" sz="1000" b="1" dirty="0">
                  <a:solidFill>
                    <a:srgbClr val="FF0000"/>
                  </a:solidFill>
                </a:rPr>
                <a:t>9</a:t>
              </a:r>
              <a:r>
                <a:rPr lang="zh-TW" altLang="en-US" sz="1000" b="1" dirty="0">
                  <a:solidFill>
                    <a:srgbClr val="FF0000"/>
                  </a:solidFill>
                </a:rPr>
                <a:t> 日（星期一）</a:t>
              </a:r>
              <a:r>
                <a:rPr lang="en-US" altLang="zh-TW" sz="1000" b="1" dirty="0">
                  <a:solidFill>
                    <a:srgbClr val="FF0000"/>
                  </a:solidFill>
                </a:rPr>
                <a:t>17:00</a:t>
              </a:r>
              <a:r>
                <a:rPr lang="zh-TW" altLang="en-US" sz="1000" b="1" dirty="0">
                  <a:solidFill>
                    <a:srgbClr val="FF0000"/>
                  </a:solidFill>
                </a:rPr>
                <a:t> 止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00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>
            <a:extLst>
              <a:ext uri="{FF2B5EF4-FFF2-40B4-BE49-F238E27FC236}">
                <a16:creationId xmlns:a16="http://schemas.microsoft.com/office/drawing/2014/main" id="{42185CA2-0C6B-F831-ECB9-248719CD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323" y="1174578"/>
            <a:ext cx="5962405" cy="28044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C2661CB-0092-4F0D-A926-17C51914C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225" y="1644185"/>
            <a:ext cx="5959980" cy="5213037"/>
          </a:xfrm>
          <a:prstGeom prst="rect">
            <a:avLst/>
          </a:prstGeom>
        </p:spPr>
      </p:pic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9667908" y="6515791"/>
            <a:ext cx="2057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557199" indent="-214308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857228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200120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543012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1885903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228795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2571686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2914577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16F49-14F1-4F20-9C56-7C98539F8DBD}" type="slidenum">
              <a:rPr lang="zh-TW" altLang="en-US" sz="1500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43554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980205" y="630500"/>
            <a:ext cx="4180098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、選填志願及順序</a:t>
            </a:r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(1/6)</a:t>
            </a:r>
            <a:endParaRPr lang="zh-TW" altLang="en-US" sz="28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5026482" y="1213104"/>
            <a:ext cx="6598318" cy="369332"/>
          </a:xfrm>
          <a:prstGeom prst="rect">
            <a:avLst/>
          </a:prstGeom>
          <a:solidFill>
            <a:srgbClr val="FFE5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：就各招生學校各科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選填登記為志願，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最多以</a:t>
            </a:r>
            <a:r>
              <a:rPr lang="en-US" altLang="zh-TW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個為限</a:t>
            </a:r>
            <a:endParaRPr lang="en-US" altLang="zh-TW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D63BF74F-A9F8-4B3D-BCC3-9941560335AF}"/>
              </a:ext>
            </a:extLst>
          </p:cNvPr>
          <p:cNvGrpSpPr/>
          <p:nvPr/>
        </p:nvGrpSpPr>
        <p:grpSpPr>
          <a:xfrm>
            <a:off x="867751" y="2597732"/>
            <a:ext cx="9598728" cy="3219141"/>
            <a:chOff x="127519" y="2649986"/>
            <a:chExt cx="9598728" cy="3219141"/>
          </a:xfrm>
        </p:grpSpPr>
        <p:sp>
          <p:nvSpPr>
            <p:cNvPr id="16" name="矩形 15"/>
            <p:cNvSpPr/>
            <p:nvPr/>
          </p:nvSpPr>
          <p:spPr>
            <a:xfrm>
              <a:off x="8466269" y="3139907"/>
              <a:ext cx="1197883" cy="378372"/>
            </a:xfrm>
            <a:prstGeom prst="rect">
              <a:avLst/>
            </a:prstGeom>
            <a:solidFill>
              <a:srgbClr val="FBCEC5"/>
            </a:solidFill>
            <a:ln>
              <a:solidFill>
                <a:srgbClr val="C00000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舉例說明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27519" y="2649986"/>
              <a:ext cx="2105909" cy="717448"/>
            </a:xfrm>
            <a:prstGeom prst="rect">
              <a:avLst/>
            </a:prstGeom>
            <a:solidFill>
              <a:srgbClr val="FBCEC5"/>
            </a:solidFill>
            <a:ln>
              <a:solidFill>
                <a:srgbClr val="FF0000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noProof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查詢五專招生學校</a:t>
              </a:r>
              <a:endParaRPr lang="en-US" altLang="zh-TW" b="1" noProof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b="1" noProof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帶出科</a:t>
              </a:r>
              <a:r>
                <a:rPr lang="en-US" altLang="zh-TW" b="1" noProof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noProof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</a:t>
              </a:r>
              <a:r>
                <a:rPr lang="en-US" altLang="zh-TW" b="1" noProof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noProof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</a:t>
              </a:r>
              <a:endParaRPr lang="en-US" altLang="zh-TW" b="1" noProof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9" name="群組 18"/>
            <p:cNvGrpSpPr/>
            <p:nvPr/>
          </p:nvGrpSpPr>
          <p:grpSpPr>
            <a:xfrm rot="5400000">
              <a:off x="2048461" y="2849026"/>
              <a:ext cx="288653" cy="554592"/>
              <a:chOff x="8171377" y="3143972"/>
              <a:chExt cx="549818" cy="900384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8171377" y="3143972"/>
                <a:ext cx="539686" cy="693020"/>
              </a:xfrm>
              <a:custGeom>
                <a:avLst/>
                <a:gdLst>
                  <a:gd name="T0" fmla="*/ 276 w 277"/>
                  <a:gd name="T1" fmla="*/ 150 h 366"/>
                  <a:gd name="T2" fmla="*/ 231 w 277"/>
                  <a:gd name="T3" fmla="*/ 147 h 366"/>
                  <a:gd name="T4" fmla="*/ 231 w 277"/>
                  <a:gd name="T5" fmla="*/ 163 h 366"/>
                  <a:gd name="T6" fmla="*/ 230 w 277"/>
                  <a:gd name="T7" fmla="*/ 163 h 366"/>
                  <a:gd name="T8" fmla="*/ 229 w 277"/>
                  <a:gd name="T9" fmla="*/ 127 h 366"/>
                  <a:gd name="T10" fmla="*/ 185 w 277"/>
                  <a:gd name="T11" fmla="*/ 127 h 366"/>
                  <a:gd name="T12" fmla="*/ 184 w 277"/>
                  <a:gd name="T13" fmla="*/ 162 h 366"/>
                  <a:gd name="T14" fmla="*/ 182 w 277"/>
                  <a:gd name="T15" fmla="*/ 161 h 366"/>
                  <a:gd name="T16" fmla="*/ 181 w 277"/>
                  <a:gd name="T17" fmla="*/ 110 h 366"/>
                  <a:gd name="T18" fmla="*/ 136 w 277"/>
                  <a:gd name="T19" fmla="*/ 110 h 366"/>
                  <a:gd name="T20" fmla="*/ 136 w 277"/>
                  <a:gd name="T21" fmla="*/ 160 h 366"/>
                  <a:gd name="T22" fmla="*/ 133 w 277"/>
                  <a:gd name="T23" fmla="*/ 160 h 366"/>
                  <a:gd name="T24" fmla="*/ 133 w 277"/>
                  <a:gd name="T25" fmla="*/ 19 h 366"/>
                  <a:gd name="T26" fmla="*/ 89 w 277"/>
                  <a:gd name="T27" fmla="*/ 19 h 366"/>
                  <a:gd name="T28" fmla="*/ 89 w 277"/>
                  <a:gd name="T29" fmla="*/ 159 h 366"/>
                  <a:gd name="T30" fmla="*/ 88 w 277"/>
                  <a:gd name="T31" fmla="*/ 159 h 366"/>
                  <a:gd name="T32" fmla="*/ 89 w 277"/>
                  <a:gd name="T33" fmla="*/ 164 h 366"/>
                  <a:gd name="T34" fmla="*/ 89 w 277"/>
                  <a:gd name="T35" fmla="*/ 166 h 366"/>
                  <a:gd name="T36" fmla="*/ 89 w 277"/>
                  <a:gd name="T37" fmla="*/ 166 h 366"/>
                  <a:gd name="T38" fmla="*/ 90 w 277"/>
                  <a:gd name="T39" fmla="*/ 234 h 366"/>
                  <a:gd name="T40" fmla="*/ 90 w 277"/>
                  <a:gd name="T41" fmla="*/ 237 h 366"/>
                  <a:gd name="T42" fmla="*/ 43 w 277"/>
                  <a:gd name="T43" fmla="*/ 165 h 366"/>
                  <a:gd name="T44" fmla="*/ 5 w 277"/>
                  <a:gd name="T45" fmla="*/ 175 h 366"/>
                  <a:gd name="T46" fmla="*/ 89 w 277"/>
                  <a:gd name="T47" fmla="*/ 321 h 366"/>
                  <a:gd name="T48" fmla="*/ 99 w 277"/>
                  <a:gd name="T49" fmla="*/ 350 h 366"/>
                  <a:gd name="T50" fmla="*/ 100 w 277"/>
                  <a:gd name="T51" fmla="*/ 365 h 366"/>
                  <a:gd name="T52" fmla="*/ 253 w 277"/>
                  <a:gd name="T53" fmla="*/ 366 h 366"/>
                  <a:gd name="T54" fmla="*/ 255 w 277"/>
                  <a:gd name="T55" fmla="*/ 344 h 366"/>
                  <a:gd name="T56" fmla="*/ 261 w 277"/>
                  <a:gd name="T57" fmla="*/ 330 h 366"/>
                  <a:gd name="T58" fmla="*/ 273 w 277"/>
                  <a:gd name="T59" fmla="*/ 199 h 366"/>
                  <a:gd name="T60" fmla="*/ 276 w 277"/>
                  <a:gd name="T61" fmla="*/ 15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7" h="366">
                    <a:moveTo>
                      <a:pt x="276" y="150"/>
                    </a:moveTo>
                    <a:cubicBezTo>
                      <a:pt x="275" y="130"/>
                      <a:pt x="231" y="129"/>
                      <a:pt x="231" y="147"/>
                    </a:cubicBezTo>
                    <a:cubicBezTo>
                      <a:pt x="231" y="155"/>
                      <a:pt x="231" y="153"/>
                      <a:pt x="231" y="163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30" y="153"/>
                      <a:pt x="230" y="135"/>
                      <a:pt x="229" y="127"/>
                    </a:cubicBezTo>
                    <a:cubicBezTo>
                      <a:pt x="229" y="108"/>
                      <a:pt x="185" y="108"/>
                      <a:pt x="185" y="127"/>
                    </a:cubicBezTo>
                    <a:cubicBezTo>
                      <a:pt x="184" y="135"/>
                      <a:pt x="184" y="152"/>
                      <a:pt x="184" y="162"/>
                    </a:cubicBezTo>
                    <a:cubicBezTo>
                      <a:pt x="182" y="161"/>
                      <a:pt x="182" y="161"/>
                      <a:pt x="182" y="161"/>
                    </a:cubicBezTo>
                    <a:cubicBezTo>
                      <a:pt x="182" y="152"/>
                      <a:pt x="182" y="118"/>
                      <a:pt x="181" y="110"/>
                    </a:cubicBezTo>
                    <a:cubicBezTo>
                      <a:pt x="181" y="91"/>
                      <a:pt x="137" y="91"/>
                      <a:pt x="136" y="110"/>
                    </a:cubicBezTo>
                    <a:cubicBezTo>
                      <a:pt x="136" y="118"/>
                      <a:pt x="136" y="151"/>
                      <a:pt x="136" y="160"/>
                    </a:cubicBezTo>
                    <a:cubicBezTo>
                      <a:pt x="133" y="160"/>
                      <a:pt x="133" y="160"/>
                      <a:pt x="133" y="160"/>
                    </a:cubicBezTo>
                    <a:cubicBezTo>
                      <a:pt x="134" y="138"/>
                      <a:pt x="135" y="60"/>
                      <a:pt x="133" y="19"/>
                    </a:cubicBezTo>
                    <a:cubicBezTo>
                      <a:pt x="133" y="0"/>
                      <a:pt x="89" y="0"/>
                      <a:pt x="89" y="19"/>
                    </a:cubicBezTo>
                    <a:cubicBezTo>
                      <a:pt x="88" y="62"/>
                      <a:pt x="88" y="136"/>
                      <a:pt x="89" y="159"/>
                    </a:cubicBezTo>
                    <a:cubicBezTo>
                      <a:pt x="88" y="159"/>
                      <a:pt x="88" y="159"/>
                      <a:pt x="88" y="159"/>
                    </a:cubicBezTo>
                    <a:cubicBezTo>
                      <a:pt x="89" y="164"/>
                      <a:pt x="89" y="164"/>
                      <a:pt x="89" y="164"/>
                    </a:cubicBezTo>
                    <a:cubicBezTo>
                      <a:pt x="89" y="165"/>
                      <a:pt x="89" y="166"/>
                      <a:pt x="89" y="166"/>
                    </a:cubicBezTo>
                    <a:cubicBezTo>
                      <a:pt x="89" y="166"/>
                      <a:pt x="89" y="166"/>
                      <a:pt x="89" y="166"/>
                    </a:cubicBezTo>
                    <a:cubicBezTo>
                      <a:pt x="90" y="234"/>
                      <a:pt x="90" y="234"/>
                      <a:pt x="90" y="234"/>
                    </a:cubicBezTo>
                    <a:cubicBezTo>
                      <a:pt x="90" y="237"/>
                      <a:pt x="90" y="237"/>
                      <a:pt x="90" y="237"/>
                    </a:cubicBezTo>
                    <a:cubicBezTo>
                      <a:pt x="74" y="201"/>
                      <a:pt x="62" y="170"/>
                      <a:pt x="43" y="165"/>
                    </a:cubicBezTo>
                    <a:cubicBezTo>
                      <a:pt x="33" y="162"/>
                      <a:pt x="0" y="166"/>
                      <a:pt x="5" y="175"/>
                    </a:cubicBezTo>
                    <a:cubicBezTo>
                      <a:pt x="31" y="225"/>
                      <a:pt x="75" y="298"/>
                      <a:pt x="89" y="321"/>
                    </a:cubicBezTo>
                    <a:cubicBezTo>
                      <a:pt x="99" y="350"/>
                      <a:pt x="99" y="350"/>
                      <a:pt x="99" y="350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253" y="366"/>
                      <a:pt x="253" y="366"/>
                      <a:pt x="253" y="366"/>
                    </a:cubicBezTo>
                    <a:cubicBezTo>
                      <a:pt x="255" y="344"/>
                      <a:pt x="255" y="344"/>
                      <a:pt x="255" y="344"/>
                    </a:cubicBezTo>
                    <a:cubicBezTo>
                      <a:pt x="255" y="344"/>
                      <a:pt x="260" y="334"/>
                      <a:pt x="261" y="330"/>
                    </a:cubicBezTo>
                    <a:cubicBezTo>
                      <a:pt x="267" y="303"/>
                      <a:pt x="271" y="239"/>
                      <a:pt x="273" y="199"/>
                    </a:cubicBezTo>
                    <a:cubicBezTo>
                      <a:pt x="275" y="176"/>
                      <a:pt x="277" y="166"/>
                      <a:pt x="276" y="150"/>
                    </a:cubicBezTo>
                  </a:path>
                </a:pathLst>
              </a:custGeom>
              <a:solidFill>
                <a:srgbClr val="EBB18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8317970" y="3780970"/>
                <a:ext cx="403225" cy="61913"/>
              </a:xfrm>
              <a:custGeom>
                <a:avLst/>
                <a:gdLst>
                  <a:gd name="T0" fmla="*/ 254 w 254"/>
                  <a:gd name="T1" fmla="*/ 39 h 39"/>
                  <a:gd name="T2" fmla="*/ 0 w 254"/>
                  <a:gd name="T3" fmla="*/ 38 h 39"/>
                  <a:gd name="T4" fmla="*/ 2 w 254"/>
                  <a:gd name="T5" fmla="*/ 0 h 39"/>
                  <a:gd name="T6" fmla="*/ 254 w 254"/>
                  <a:gd name="T7" fmla="*/ 3 h 39"/>
                  <a:gd name="T8" fmla="*/ 254 w 254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39">
                    <a:moveTo>
                      <a:pt x="254" y="39"/>
                    </a:moveTo>
                    <a:lnTo>
                      <a:pt x="0" y="38"/>
                    </a:lnTo>
                    <a:lnTo>
                      <a:pt x="2" y="0"/>
                    </a:lnTo>
                    <a:lnTo>
                      <a:pt x="254" y="3"/>
                    </a:lnTo>
                    <a:lnTo>
                      <a:pt x="254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8307035" y="3839602"/>
                <a:ext cx="404013" cy="204754"/>
              </a:xfrm>
              <a:custGeom>
                <a:avLst/>
                <a:gdLst>
                  <a:gd name="T0" fmla="*/ 269 w 270"/>
                  <a:gd name="T1" fmla="*/ 146 h 146"/>
                  <a:gd name="T2" fmla="*/ 0 w 270"/>
                  <a:gd name="T3" fmla="*/ 143 h 146"/>
                  <a:gd name="T4" fmla="*/ 1 w 270"/>
                  <a:gd name="T5" fmla="*/ 0 h 146"/>
                  <a:gd name="T6" fmla="*/ 270 w 270"/>
                  <a:gd name="T7" fmla="*/ 3 h 146"/>
                  <a:gd name="T8" fmla="*/ 269 w 270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6">
                    <a:moveTo>
                      <a:pt x="269" y="146"/>
                    </a:moveTo>
                    <a:lnTo>
                      <a:pt x="0" y="143"/>
                    </a:lnTo>
                    <a:lnTo>
                      <a:pt x="1" y="0"/>
                    </a:lnTo>
                    <a:lnTo>
                      <a:pt x="270" y="3"/>
                    </a:lnTo>
                    <a:lnTo>
                      <a:pt x="269" y="146"/>
                    </a:lnTo>
                    <a:close/>
                  </a:path>
                </a:pathLst>
              </a:custGeom>
              <a:solidFill>
                <a:srgbClr val="233A4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6530546" y="3555299"/>
              <a:ext cx="3195701" cy="2313828"/>
              <a:chOff x="542057" y="2065947"/>
              <a:chExt cx="3814141" cy="2373096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542057" y="2065947"/>
                <a:ext cx="3814141" cy="2373096"/>
                <a:chOff x="628650" y="2832346"/>
                <a:chExt cx="1577340" cy="2234916"/>
              </a:xfrm>
            </p:grpSpPr>
            <p:grpSp>
              <p:nvGrpSpPr>
                <p:cNvPr id="30" name="Group 6"/>
                <p:cNvGrpSpPr/>
                <p:nvPr/>
              </p:nvGrpSpPr>
              <p:grpSpPr>
                <a:xfrm>
                  <a:off x="628650" y="2833755"/>
                  <a:ext cx="1577340" cy="2233507"/>
                  <a:chOff x="497608" y="2958797"/>
                  <a:chExt cx="3020291" cy="2482336"/>
                </a:xfrm>
                <a:effectLst/>
              </p:grpSpPr>
              <p:sp>
                <p:nvSpPr>
                  <p:cNvPr id="32" name="Rectangle 4"/>
                  <p:cNvSpPr/>
                  <p:nvPr/>
                </p:nvSpPr>
                <p:spPr>
                  <a:xfrm>
                    <a:off x="497608" y="2958797"/>
                    <a:ext cx="3020291" cy="2482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33" name="Rectangle 5"/>
                  <p:cNvSpPr/>
                  <p:nvPr/>
                </p:nvSpPr>
                <p:spPr>
                  <a:xfrm>
                    <a:off x="497608" y="5288732"/>
                    <a:ext cx="3020291" cy="152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</p:grpSp>
            <p:sp>
              <p:nvSpPr>
                <p:cNvPr id="31" name="Rectangle 5"/>
                <p:cNvSpPr/>
                <p:nvPr/>
              </p:nvSpPr>
              <p:spPr>
                <a:xfrm>
                  <a:off x="628650" y="2832346"/>
                  <a:ext cx="1577340" cy="13712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8" name="TextBox 25"/>
              <p:cNvSpPr txBox="1"/>
              <p:nvPr/>
            </p:nvSpPr>
            <p:spPr>
              <a:xfrm>
                <a:off x="628361" y="2261350"/>
                <a:ext cx="3641533" cy="2083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/>
              <a:p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志願代碼</a:t>
                </a:r>
                <a:r>
                  <a:rPr lang="en-US" altLang="zh-TW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:11407</a:t>
                </a:r>
              </a:p>
              <a:p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招生學校</a:t>
                </a:r>
                <a:r>
                  <a:rPr lang="en-US" altLang="zh-TW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國立臺北商業大學</a:t>
                </a:r>
                <a:endParaRPr lang="en-US" altLang="zh-TW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</a:t>
                </a:r>
                <a:r>
                  <a:rPr lang="en-US" altLang="zh-TW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</a:t>
                </a:r>
                <a:r>
                  <a:rPr lang="en-US" altLang="zh-TW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名稱</a:t>
                </a:r>
                <a:r>
                  <a:rPr lang="en-US" altLang="zh-TW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資訊管理科</a:t>
                </a:r>
                <a:endParaRPr lang="en-US" altLang="zh-TW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是否採計會考</a:t>
                </a:r>
                <a:r>
                  <a:rPr lang="en-US" altLang="zh-TW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有</a:t>
                </a:r>
                <a:endParaRPr lang="en-US" altLang="zh-TW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招生名額</a:t>
                </a:r>
                <a:r>
                  <a:rPr lang="en-US" altLang="zh-TW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一般生</a:t>
                </a:r>
                <a:r>
                  <a:rPr lang="en-US" altLang="zh-TW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45</a:t>
                </a:r>
              </a:p>
              <a:p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     大陸長探生</a:t>
                </a:r>
                <a:r>
                  <a:rPr lang="en-US" altLang="zh-TW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</a:p>
              <a:p>
                <a:r>
                  <a:rPr lang="zh-TW" altLang="en-US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          特種生</a:t>
                </a:r>
                <a:r>
                  <a:rPr lang="en-US" altLang="zh-TW" b="1" noProof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</a:t>
                </a: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2653314" y="3380948"/>
              <a:ext cx="2280636" cy="73025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2490174" y="2950245"/>
              <a:ext cx="1796076" cy="28332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36" name="群組 35"/>
            <p:cNvGrpSpPr/>
            <p:nvPr/>
          </p:nvGrpSpPr>
          <p:grpSpPr>
            <a:xfrm rot="16200000" flipH="1">
              <a:off x="5246653" y="3055882"/>
              <a:ext cx="642285" cy="1267690"/>
              <a:chOff x="8139112" y="2652713"/>
              <a:chExt cx="611188" cy="1001679"/>
            </a:xfrm>
          </p:grpSpPr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8139112" y="2652713"/>
                <a:ext cx="611188" cy="806450"/>
              </a:xfrm>
              <a:custGeom>
                <a:avLst/>
                <a:gdLst>
                  <a:gd name="T0" fmla="*/ 276 w 277"/>
                  <a:gd name="T1" fmla="*/ 150 h 366"/>
                  <a:gd name="T2" fmla="*/ 231 w 277"/>
                  <a:gd name="T3" fmla="*/ 147 h 366"/>
                  <a:gd name="T4" fmla="*/ 231 w 277"/>
                  <a:gd name="T5" fmla="*/ 163 h 366"/>
                  <a:gd name="T6" fmla="*/ 230 w 277"/>
                  <a:gd name="T7" fmla="*/ 163 h 366"/>
                  <a:gd name="T8" fmla="*/ 229 w 277"/>
                  <a:gd name="T9" fmla="*/ 127 h 366"/>
                  <a:gd name="T10" fmla="*/ 185 w 277"/>
                  <a:gd name="T11" fmla="*/ 127 h 366"/>
                  <a:gd name="T12" fmla="*/ 184 w 277"/>
                  <a:gd name="T13" fmla="*/ 162 h 366"/>
                  <a:gd name="T14" fmla="*/ 182 w 277"/>
                  <a:gd name="T15" fmla="*/ 161 h 366"/>
                  <a:gd name="T16" fmla="*/ 181 w 277"/>
                  <a:gd name="T17" fmla="*/ 110 h 366"/>
                  <a:gd name="T18" fmla="*/ 136 w 277"/>
                  <a:gd name="T19" fmla="*/ 110 h 366"/>
                  <a:gd name="T20" fmla="*/ 136 w 277"/>
                  <a:gd name="T21" fmla="*/ 160 h 366"/>
                  <a:gd name="T22" fmla="*/ 133 w 277"/>
                  <a:gd name="T23" fmla="*/ 160 h 366"/>
                  <a:gd name="T24" fmla="*/ 133 w 277"/>
                  <a:gd name="T25" fmla="*/ 19 h 366"/>
                  <a:gd name="T26" fmla="*/ 89 w 277"/>
                  <a:gd name="T27" fmla="*/ 19 h 366"/>
                  <a:gd name="T28" fmla="*/ 89 w 277"/>
                  <a:gd name="T29" fmla="*/ 159 h 366"/>
                  <a:gd name="T30" fmla="*/ 88 w 277"/>
                  <a:gd name="T31" fmla="*/ 159 h 366"/>
                  <a:gd name="T32" fmla="*/ 89 w 277"/>
                  <a:gd name="T33" fmla="*/ 164 h 366"/>
                  <a:gd name="T34" fmla="*/ 89 w 277"/>
                  <a:gd name="T35" fmla="*/ 166 h 366"/>
                  <a:gd name="T36" fmla="*/ 89 w 277"/>
                  <a:gd name="T37" fmla="*/ 166 h 366"/>
                  <a:gd name="T38" fmla="*/ 90 w 277"/>
                  <a:gd name="T39" fmla="*/ 234 h 366"/>
                  <a:gd name="T40" fmla="*/ 90 w 277"/>
                  <a:gd name="T41" fmla="*/ 237 h 366"/>
                  <a:gd name="T42" fmla="*/ 43 w 277"/>
                  <a:gd name="T43" fmla="*/ 165 h 366"/>
                  <a:gd name="T44" fmla="*/ 5 w 277"/>
                  <a:gd name="T45" fmla="*/ 175 h 366"/>
                  <a:gd name="T46" fmla="*/ 89 w 277"/>
                  <a:gd name="T47" fmla="*/ 321 h 366"/>
                  <a:gd name="T48" fmla="*/ 99 w 277"/>
                  <a:gd name="T49" fmla="*/ 350 h 366"/>
                  <a:gd name="T50" fmla="*/ 100 w 277"/>
                  <a:gd name="T51" fmla="*/ 365 h 366"/>
                  <a:gd name="T52" fmla="*/ 253 w 277"/>
                  <a:gd name="T53" fmla="*/ 366 h 366"/>
                  <a:gd name="T54" fmla="*/ 255 w 277"/>
                  <a:gd name="T55" fmla="*/ 344 h 366"/>
                  <a:gd name="T56" fmla="*/ 261 w 277"/>
                  <a:gd name="T57" fmla="*/ 330 h 366"/>
                  <a:gd name="T58" fmla="*/ 273 w 277"/>
                  <a:gd name="T59" fmla="*/ 199 h 366"/>
                  <a:gd name="T60" fmla="*/ 276 w 277"/>
                  <a:gd name="T61" fmla="*/ 15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7" h="366">
                    <a:moveTo>
                      <a:pt x="276" y="150"/>
                    </a:moveTo>
                    <a:cubicBezTo>
                      <a:pt x="275" y="130"/>
                      <a:pt x="231" y="129"/>
                      <a:pt x="231" y="147"/>
                    </a:cubicBezTo>
                    <a:cubicBezTo>
                      <a:pt x="231" y="155"/>
                      <a:pt x="231" y="153"/>
                      <a:pt x="231" y="163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30" y="153"/>
                      <a:pt x="230" y="135"/>
                      <a:pt x="229" y="127"/>
                    </a:cubicBezTo>
                    <a:cubicBezTo>
                      <a:pt x="229" y="108"/>
                      <a:pt x="185" y="108"/>
                      <a:pt x="185" y="127"/>
                    </a:cubicBezTo>
                    <a:cubicBezTo>
                      <a:pt x="184" y="135"/>
                      <a:pt x="184" y="152"/>
                      <a:pt x="184" y="162"/>
                    </a:cubicBezTo>
                    <a:cubicBezTo>
                      <a:pt x="182" y="161"/>
                      <a:pt x="182" y="161"/>
                      <a:pt x="182" y="161"/>
                    </a:cubicBezTo>
                    <a:cubicBezTo>
                      <a:pt x="182" y="152"/>
                      <a:pt x="182" y="118"/>
                      <a:pt x="181" y="110"/>
                    </a:cubicBezTo>
                    <a:cubicBezTo>
                      <a:pt x="181" y="91"/>
                      <a:pt x="137" y="91"/>
                      <a:pt x="136" y="110"/>
                    </a:cubicBezTo>
                    <a:cubicBezTo>
                      <a:pt x="136" y="118"/>
                      <a:pt x="136" y="151"/>
                      <a:pt x="136" y="160"/>
                    </a:cubicBezTo>
                    <a:cubicBezTo>
                      <a:pt x="133" y="160"/>
                      <a:pt x="133" y="160"/>
                      <a:pt x="133" y="160"/>
                    </a:cubicBezTo>
                    <a:cubicBezTo>
                      <a:pt x="134" y="138"/>
                      <a:pt x="135" y="60"/>
                      <a:pt x="133" y="19"/>
                    </a:cubicBezTo>
                    <a:cubicBezTo>
                      <a:pt x="133" y="0"/>
                      <a:pt x="89" y="0"/>
                      <a:pt x="89" y="19"/>
                    </a:cubicBezTo>
                    <a:cubicBezTo>
                      <a:pt x="88" y="62"/>
                      <a:pt x="88" y="136"/>
                      <a:pt x="89" y="159"/>
                    </a:cubicBezTo>
                    <a:cubicBezTo>
                      <a:pt x="88" y="159"/>
                      <a:pt x="88" y="159"/>
                      <a:pt x="88" y="159"/>
                    </a:cubicBezTo>
                    <a:cubicBezTo>
                      <a:pt x="89" y="164"/>
                      <a:pt x="89" y="164"/>
                      <a:pt x="89" y="164"/>
                    </a:cubicBezTo>
                    <a:cubicBezTo>
                      <a:pt x="89" y="165"/>
                      <a:pt x="89" y="166"/>
                      <a:pt x="89" y="166"/>
                    </a:cubicBezTo>
                    <a:cubicBezTo>
                      <a:pt x="89" y="166"/>
                      <a:pt x="89" y="166"/>
                      <a:pt x="89" y="166"/>
                    </a:cubicBezTo>
                    <a:cubicBezTo>
                      <a:pt x="90" y="234"/>
                      <a:pt x="90" y="234"/>
                      <a:pt x="90" y="234"/>
                    </a:cubicBezTo>
                    <a:cubicBezTo>
                      <a:pt x="90" y="237"/>
                      <a:pt x="90" y="237"/>
                      <a:pt x="90" y="237"/>
                    </a:cubicBezTo>
                    <a:cubicBezTo>
                      <a:pt x="74" y="201"/>
                      <a:pt x="62" y="170"/>
                      <a:pt x="43" y="165"/>
                    </a:cubicBezTo>
                    <a:cubicBezTo>
                      <a:pt x="33" y="162"/>
                      <a:pt x="0" y="166"/>
                      <a:pt x="5" y="175"/>
                    </a:cubicBezTo>
                    <a:cubicBezTo>
                      <a:pt x="31" y="225"/>
                      <a:pt x="75" y="298"/>
                      <a:pt x="89" y="321"/>
                    </a:cubicBezTo>
                    <a:cubicBezTo>
                      <a:pt x="99" y="350"/>
                      <a:pt x="99" y="350"/>
                      <a:pt x="99" y="350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253" y="366"/>
                      <a:pt x="253" y="366"/>
                      <a:pt x="253" y="366"/>
                    </a:cubicBezTo>
                    <a:cubicBezTo>
                      <a:pt x="255" y="344"/>
                      <a:pt x="255" y="344"/>
                      <a:pt x="255" y="344"/>
                    </a:cubicBezTo>
                    <a:cubicBezTo>
                      <a:pt x="255" y="344"/>
                      <a:pt x="260" y="334"/>
                      <a:pt x="261" y="330"/>
                    </a:cubicBezTo>
                    <a:cubicBezTo>
                      <a:pt x="267" y="303"/>
                      <a:pt x="271" y="239"/>
                      <a:pt x="273" y="199"/>
                    </a:cubicBezTo>
                    <a:cubicBezTo>
                      <a:pt x="275" y="176"/>
                      <a:pt x="277" y="166"/>
                      <a:pt x="276" y="150"/>
                    </a:cubicBezTo>
                  </a:path>
                </a:pathLst>
              </a:custGeom>
              <a:solidFill>
                <a:srgbClr val="EBB18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8326438" y="3408364"/>
                <a:ext cx="403225" cy="61913"/>
              </a:xfrm>
              <a:custGeom>
                <a:avLst/>
                <a:gdLst>
                  <a:gd name="T0" fmla="*/ 254 w 254"/>
                  <a:gd name="T1" fmla="*/ 39 h 39"/>
                  <a:gd name="T2" fmla="*/ 0 w 254"/>
                  <a:gd name="T3" fmla="*/ 38 h 39"/>
                  <a:gd name="T4" fmla="*/ 2 w 254"/>
                  <a:gd name="T5" fmla="*/ 0 h 39"/>
                  <a:gd name="T6" fmla="*/ 254 w 254"/>
                  <a:gd name="T7" fmla="*/ 3 h 39"/>
                  <a:gd name="T8" fmla="*/ 254 w 254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39">
                    <a:moveTo>
                      <a:pt x="254" y="39"/>
                    </a:moveTo>
                    <a:lnTo>
                      <a:pt x="0" y="38"/>
                    </a:lnTo>
                    <a:lnTo>
                      <a:pt x="2" y="0"/>
                    </a:lnTo>
                    <a:lnTo>
                      <a:pt x="254" y="3"/>
                    </a:lnTo>
                    <a:lnTo>
                      <a:pt x="254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8324516" y="3449639"/>
                <a:ext cx="404014" cy="204753"/>
              </a:xfrm>
              <a:custGeom>
                <a:avLst/>
                <a:gdLst>
                  <a:gd name="T0" fmla="*/ 269 w 270"/>
                  <a:gd name="T1" fmla="*/ 146 h 146"/>
                  <a:gd name="T2" fmla="*/ 0 w 270"/>
                  <a:gd name="T3" fmla="*/ 143 h 146"/>
                  <a:gd name="T4" fmla="*/ 1 w 270"/>
                  <a:gd name="T5" fmla="*/ 0 h 146"/>
                  <a:gd name="T6" fmla="*/ 270 w 270"/>
                  <a:gd name="T7" fmla="*/ 3 h 146"/>
                  <a:gd name="T8" fmla="*/ 269 w 270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6">
                    <a:moveTo>
                      <a:pt x="269" y="146"/>
                    </a:moveTo>
                    <a:lnTo>
                      <a:pt x="0" y="143"/>
                    </a:lnTo>
                    <a:lnTo>
                      <a:pt x="1" y="0"/>
                    </a:lnTo>
                    <a:lnTo>
                      <a:pt x="270" y="3"/>
                    </a:lnTo>
                    <a:lnTo>
                      <a:pt x="269" y="146"/>
                    </a:lnTo>
                    <a:close/>
                  </a:path>
                </a:pathLst>
              </a:custGeom>
              <a:solidFill>
                <a:srgbClr val="233A4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0F1FC61D-497A-A52F-83FC-AA6F81229FB1}"/>
              </a:ext>
            </a:extLst>
          </p:cNvPr>
          <p:cNvGrpSpPr/>
          <p:nvPr/>
        </p:nvGrpSpPr>
        <p:grpSpPr>
          <a:xfrm>
            <a:off x="5106598" y="3503421"/>
            <a:ext cx="96926" cy="169277"/>
            <a:chOff x="5106598" y="3503421"/>
            <a:chExt cx="96926" cy="16927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A804C04-78C9-74FC-BC02-0389A675157D}"/>
                </a:ext>
              </a:extLst>
            </p:cNvPr>
            <p:cNvSpPr/>
            <p:nvPr/>
          </p:nvSpPr>
          <p:spPr>
            <a:xfrm>
              <a:off x="5150300" y="3543300"/>
              <a:ext cx="53224" cy="101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456545A3-4C4E-879F-0124-47F55EB3B84D}"/>
                </a:ext>
              </a:extLst>
            </p:cNvPr>
            <p:cNvSpPr txBox="1"/>
            <p:nvPr/>
          </p:nvSpPr>
          <p:spPr>
            <a:xfrm>
              <a:off x="5106598" y="3503421"/>
              <a:ext cx="8646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5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>
            <a:extLst>
              <a:ext uri="{FF2B5EF4-FFF2-40B4-BE49-F238E27FC236}">
                <a16:creationId xmlns:a16="http://schemas.microsoft.com/office/drawing/2014/main" id="{DDC9F5CA-1CA5-4040-A1CD-6FFE6124A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6284" y="1271451"/>
            <a:ext cx="8259539" cy="5586549"/>
          </a:xfrm>
          <a:prstGeom prst="rect">
            <a:avLst/>
          </a:prstGeom>
        </p:spPr>
      </p:pic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9667906" y="6515791"/>
            <a:ext cx="2057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557199" indent="-214308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857228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200120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543012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1885903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228795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2571686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2914577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16F49-14F1-4F20-9C56-7C98539F8DBD}" type="slidenum">
              <a:rPr lang="zh-TW" altLang="en-US" sz="1500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26134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" name="標題 1"/>
          <p:cNvSpPr txBox="1">
            <a:spLocks/>
          </p:cNvSpPr>
          <p:nvPr/>
        </p:nvSpPr>
        <p:spPr>
          <a:xfrm>
            <a:off x="980200" y="725130"/>
            <a:ext cx="4185268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、選填志願及順序</a:t>
            </a:r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(2/6)</a:t>
            </a:r>
            <a:endParaRPr lang="zh-TW" altLang="en-US" sz="28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Oval 61">
            <a:extLst>
              <a:ext uri="{FF2B5EF4-FFF2-40B4-BE49-F238E27FC236}">
                <a16:creationId xmlns:a16="http://schemas.microsoft.com/office/drawing/2014/main" id="{55497F7E-CFF7-4F36-943E-41C2C14BA434}"/>
              </a:ext>
            </a:extLst>
          </p:cNvPr>
          <p:cNvSpPr/>
          <p:nvPr/>
        </p:nvSpPr>
        <p:spPr>
          <a:xfrm>
            <a:off x="7508192" y="1617165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8" name="Oval 45">
            <a:extLst>
              <a:ext uri="{FF2B5EF4-FFF2-40B4-BE49-F238E27FC236}">
                <a16:creationId xmlns:a16="http://schemas.microsoft.com/office/drawing/2014/main" id="{F5306101-53A4-45A9-85B8-EC3EF7398F88}"/>
              </a:ext>
            </a:extLst>
          </p:cNvPr>
          <p:cNvSpPr/>
          <p:nvPr/>
        </p:nvSpPr>
        <p:spPr>
          <a:xfrm>
            <a:off x="5405572" y="1913874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9" name="Oval 56">
            <a:extLst>
              <a:ext uri="{FF2B5EF4-FFF2-40B4-BE49-F238E27FC236}">
                <a16:creationId xmlns:a16="http://schemas.microsoft.com/office/drawing/2014/main" id="{033371B3-0C06-4B39-9C4D-694C84D90BBA}"/>
              </a:ext>
            </a:extLst>
          </p:cNvPr>
          <p:cNvSpPr/>
          <p:nvPr/>
        </p:nvSpPr>
        <p:spPr>
          <a:xfrm>
            <a:off x="1601827" y="1898115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1" name="Oval 40">
            <a:extLst>
              <a:ext uri="{FF2B5EF4-FFF2-40B4-BE49-F238E27FC236}">
                <a16:creationId xmlns:a16="http://schemas.microsoft.com/office/drawing/2014/main" id="{DA84B160-3C5E-425C-9168-D517ED2E99A6}"/>
              </a:ext>
            </a:extLst>
          </p:cNvPr>
          <p:cNvSpPr/>
          <p:nvPr/>
        </p:nvSpPr>
        <p:spPr>
          <a:xfrm>
            <a:off x="5397863" y="3039297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32" name="Oval 40">
            <a:extLst>
              <a:ext uri="{FF2B5EF4-FFF2-40B4-BE49-F238E27FC236}">
                <a16:creationId xmlns:a16="http://schemas.microsoft.com/office/drawing/2014/main" id="{DA84B160-3C5E-425C-9168-D517ED2E99A6}"/>
              </a:ext>
            </a:extLst>
          </p:cNvPr>
          <p:cNvSpPr/>
          <p:nvPr/>
        </p:nvSpPr>
        <p:spPr>
          <a:xfrm>
            <a:off x="5403534" y="4235556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33" name="矩形 32"/>
          <p:cNvSpPr/>
          <p:nvPr/>
        </p:nvSpPr>
        <p:spPr>
          <a:xfrm>
            <a:off x="1889828" y="1339424"/>
            <a:ext cx="2534126" cy="287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6527865" y="2595930"/>
            <a:ext cx="3140041" cy="2256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" name="Oval 40">
            <a:extLst>
              <a:ext uri="{FF2B5EF4-FFF2-40B4-BE49-F238E27FC236}">
                <a16:creationId xmlns:a16="http://schemas.microsoft.com/office/drawing/2014/main" id="{DA84B160-3C5E-425C-9168-D517ED2E99A6}"/>
              </a:ext>
            </a:extLst>
          </p:cNvPr>
          <p:cNvSpPr/>
          <p:nvPr/>
        </p:nvSpPr>
        <p:spPr>
          <a:xfrm>
            <a:off x="1829057" y="6175521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30" name="Oval 50">
            <a:extLst>
              <a:ext uri="{FF2B5EF4-FFF2-40B4-BE49-F238E27FC236}">
                <a16:creationId xmlns:a16="http://schemas.microsoft.com/office/drawing/2014/main" id="{7150590E-63BC-4760-A7E4-AB6F08EC4FE9}"/>
              </a:ext>
            </a:extLst>
          </p:cNvPr>
          <p:cNvSpPr/>
          <p:nvPr/>
        </p:nvSpPr>
        <p:spPr>
          <a:xfrm>
            <a:off x="1601827" y="1262995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1246B4-24C2-1BFE-8E6F-9779B4B59DDF}"/>
              </a:ext>
            </a:extLst>
          </p:cNvPr>
          <p:cNvSpPr/>
          <p:nvPr/>
        </p:nvSpPr>
        <p:spPr>
          <a:xfrm>
            <a:off x="5995868" y="6071191"/>
            <a:ext cx="4039955" cy="54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6318880" y="3454134"/>
            <a:ext cx="4074904" cy="3108704"/>
            <a:chOff x="7931744" y="3042772"/>
            <a:chExt cx="3498256" cy="2675709"/>
          </a:xfrm>
        </p:grpSpPr>
        <p:grpSp>
          <p:nvGrpSpPr>
            <p:cNvPr id="16" name="Group 58">
              <a:extLst>
                <a:ext uri="{FF2B5EF4-FFF2-40B4-BE49-F238E27FC236}">
                  <a16:creationId xmlns:a16="http://schemas.microsoft.com/office/drawing/2014/main" id="{79121BBD-CBFA-48AD-9671-DEB2A39D7DDC}"/>
                </a:ext>
              </a:extLst>
            </p:cNvPr>
            <p:cNvGrpSpPr/>
            <p:nvPr/>
          </p:nvGrpSpPr>
          <p:grpSpPr>
            <a:xfrm>
              <a:off x="7931744" y="3042772"/>
              <a:ext cx="3498256" cy="2675709"/>
              <a:chOff x="6306598" y="3734324"/>
              <a:chExt cx="3145872" cy="2891943"/>
            </a:xfrm>
          </p:grpSpPr>
          <p:sp>
            <p:nvSpPr>
              <p:cNvPr id="24" name="Right Triangle 59">
                <a:extLst>
                  <a:ext uri="{FF2B5EF4-FFF2-40B4-BE49-F238E27FC236}">
                    <a16:creationId xmlns:a16="http://schemas.microsoft.com/office/drawing/2014/main" id="{13D75164-4795-4CB1-9B83-E1A87DE5630E}"/>
                  </a:ext>
                </a:extLst>
              </p:cNvPr>
              <p:cNvSpPr/>
              <p:nvPr/>
            </p:nvSpPr>
            <p:spPr>
              <a:xfrm rot="5400000">
                <a:off x="9055708" y="4064310"/>
                <a:ext cx="391188" cy="402336"/>
              </a:xfrm>
              <a:prstGeom prst="rtTriangle">
                <a:avLst/>
              </a:prstGeom>
              <a:solidFill>
                <a:schemeClr val="accent6">
                  <a:lumMod val="75000"/>
                  <a:alpha val="61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" name="Rectangle 60">
                <a:extLst>
                  <a:ext uri="{FF2B5EF4-FFF2-40B4-BE49-F238E27FC236}">
                    <a16:creationId xmlns:a16="http://schemas.microsoft.com/office/drawing/2014/main" id="{44F2124A-88B4-4B93-B61A-561CD31CC7EA}"/>
                  </a:ext>
                </a:extLst>
              </p:cNvPr>
              <p:cNvSpPr/>
              <p:nvPr/>
            </p:nvSpPr>
            <p:spPr>
              <a:xfrm>
                <a:off x="6306598" y="3734324"/>
                <a:ext cx="3145872" cy="3355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79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20040" rtlCol="0" anchor="ctr"/>
              <a:lstStyle/>
              <a:p>
                <a:endParaRPr lang="en-US" sz="1600" b="1" dirty="0"/>
              </a:p>
            </p:txBody>
          </p:sp>
          <p:sp>
            <p:nvSpPr>
              <p:cNvPr id="26" name="Rectangle 62">
                <a:extLst>
                  <a:ext uri="{FF2B5EF4-FFF2-40B4-BE49-F238E27FC236}">
                    <a16:creationId xmlns:a16="http://schemas.microsoft.com/office/drawing/2014/main" id="{30A72DA4-F183-463B-8913-C3D6263A4E65}"/>
                  </a:ext>
                </a:extLst>
              </p:cNvPr>
              <p:cNvSpPr/>
              <p:nvPr/>
            </p:nvSpPr>
            <p:spPr>
              <a:xfrm>
                <a:off x="6515001" y="4069885"/>
                <a:ext cx="2802490" cy="25563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>
                  <a:spcBef>
                    <a:spcPts val="600"/>
                  </a:spcBef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選擇招生學校，點選</a:t>
                </a:r>
                <a:r>
                  <a:rPr lang="en-US" altLang="zh-TW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【</a:t>
                </a:r>
                <a:r>
                  <a:rPr lang="zh-TW" altLang="en-US" sz="20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查詢</a:t>
                </a:r>
                <a:r>
                  <a:rPr lang="en-US" altLang="zh-TW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】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選擇科</a:t>
                </a:r>
                <a:r>
                  <a:rPr lang="en-US" altLang="zh-TW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</a:t>
                </a:r>
                <a:r>
                  <a:rPr lang="en-US" altLang="zh-TW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</a:t>
                </a:r>
                <a:r>
                  <a:rPr lang="en-US" altLang="zh-TW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【</a:t>
                </a:r>
                <a:r>
                  <a:rPr lang="zh-TW" altLang="en-US" sz="20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新增</a:t>
                </a:r>
                <a:r>
                  <a:rPr lang="en-US" altLang="zh-TW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】</a:t>
                </a: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移至右方暫存區</a:t>
                </a:r>
                <a:endParaRPr lang="en-US" altLang="zh-TW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已選填志願暫存區</a:t>
                </a:r>
                <a:endParaRPr lang="en-US" altLang="zh-TW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選點暫存區之志願</a:t>
                </a:r>
                <a:endParaRPr lang="en-US" altLang="zh-TW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志願順序排序上下移動</a:t>
                </a:r>
                <a:endParaRPr lang="en-US" altLang="zh-TW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zh-TW" altLang="en-US" sz="20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移除志願</a:t>
                </a:r>
                <a:endParaRPr lang="en-US" sz="20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7" name="Oval 61">
              <a:extLst>
                <a:ext uri="{FF2B5EF4-FFF2-40B4-BE49-F238E27FC236}">
                  <a16:creationId xmlns:a16="http://schemas.microsoft.com/office/drawing/2014/main" id="{55497F7E-CFF7-4F36-943E-41C2C14BA434}"/>
                </a:ext>
              </a:extLst>
            </p:cNvPr>
            <p:cNvSpPr/>
            <p:nvPr/>
          </p:nvSpPr>
          <p:spPr>
            <a:xfrm>
              <a:off x="7941600" y="4384040"/>
              <a:ext cx="247245" cy="2478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8" name="Oval 40">
              <a:extLst>
                <a:ext uri="{FF2B5EF4-FFF2-40B4-BE49-F238E27FC236}">
                  <a16:creationId xmlns:a16="http://schemas.microsoft.com/office/drawing/2014/main" id="{DA84B160-3C5E-425C-9168-D517ED2E99A6}"/>
                </a:ext>
              </a:extLst>
            </p:cNvPr>
            <p:cNvSpPr/>
            <p:nvPr/>
          </p:nvSpPr>
          <p:spPr>
            <a:xfrm>
              <a:off x="7941049" y="4720087"/>
              <a:ext cx="247245" cy="2478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19" name="Oval 45">
              <a:extLst>
                <a:ext uri="{FF2B5EF4-FFF2-40B4-BE49-F238E27FC236}">
                  <a16:creationId xmlns:a16="http://schemas.microsoft.com/office/drawing/2014/main" id="{F5306101-53A4-45A9-85B8-EC3EF7398F88}"/>
                </a:ext>
              </a:extLst>
            </p:cNvPr>
            <p:cNvSpPr/>
            <p:nvPr/>
          </p:nvSpPr>
          <p:spPr>
            <a:xfrm>
              <a:off x="7941600" y="4052202"/>
              <a:ext cx="247245" cy="2478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3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20" name="Oval 56">
              <a:extLst>
                <a:ext uri="{FF2B5EF4-FFF2-40B4-BE49-F238E27FC236}">
                  <a16:creationId xmlns:a16="http://schemas.microsoft.com/office/drawing/2014/main" id="{033371B3-0C06-4B39-9C4D-694C84D90BBA}"/>
                </a:ext>
              </a:extLst>
            </p:cNvPr>
            <p:cNvSpPr/>
            <p:nvPr/>
          </p:nvSpPr>
          <p:spPr>
            <a:xfrm>
              <a:off x="7942968" y="3722590"/>
              <a:ext cx="247245" cy="2478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21" name="Oval 50">
              <a:extLst>
                <a:ext uri="{FF2B5EF4-FFF2-40B4-BE49-F238E27FC236}">
                  <a16:creationId xmlns:a16="http://schemas.microsoft.com/office/drawing/2014/main" id="{7150590E-63BC-4760-A7E4-AB6F08EC4FE9}"/>
                </a:ext>
              </a:extLst>
            </p:cNvPr>
            <p:cNvSpPr/>
            <p:nvPr/>
          </p:nvSpPr>
          <p:spPr>
            <a:xfrm>
              <a:off x="7941049" y="3390212"/>
              <a:ext cx="247245" cy="2478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22" name="Oval 40">
              <a:extLst>
                <a:ext uri="{FF2B5EF4-FFF2-40B4-BE49-F238E27FC236}">
                  <a16:creationId xmlns:a16="http://schemas.microsoft.com/office/drawing/2014/main" id="{DA84B160-3C5E-425C-9168-D517ED2E99A6}"/>
                </a:ext>
              </a:extLst>
            </p:cNvPr>
            <p:cNvSpPr/>
            <p:nvPr/>
          </p:nvSpPr>
          <p:spPr>
            <a:xfrm>
              <a:off x="7941600" y="5046031"/>
              <a:ext cx="247245" cy="2478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23" name="Oval 40">
              <a:extLst>
                <a:ext uri="{FF2B5EF4-FFF2-40B4-BE49-F238E27FC236}">
                  <a16:creationId xmlns:a16="http://schemas.microsoft.com/office/drawing/2014/main" id="{DA84B160-3C5E-425C-9168-D517ED2E99A6}"/>
                </a:ext>
              </a:extLst>
            </p:cNvPr>
            <p:cNvSpPr/>
            <p:nvPr/>
          </p:nvSpPr>
          <p:spPr>
            <a:xfrm>
              <a:off x="7941600" y="5385111"/>
              <a:ext cx="247245" cy="2478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7030A0"/>
                  </a:solidFill>
                </a:rPr>
                <a:t>7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2129932" y="1898114"/>
            <a:ext cx="3035535" cy="18508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16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extLst>
              <a:ext uri="{FF2B5EF4-FFF2-40B4-BE49-F238E27FC236}">
                <a16:creationId xmlns:a16="http://schemas.microsoft.com/office/drawing/2014/main" id="{4EB95171-FDB6-4464-8EF4-C4160CF91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4242" y="1314056"/>
            <a:ext cx="7897830" cy="5341897"/>
          </a:xfrm>
          <a:prstGeom prst="rect">
            <a:avLst/>
          </a:prstGeom>
        </p:spPr>
      </p:pic>
      <p:sp>
        <p:nvSpPr>
          <p:cNvPr id="5" name="投影片編號版面配置區 4"/>
          <p:cNvSpPr txBox="1">
            <a:spLocks/>
          </p:cNvSpPr>
          <p:nvPr/>
        </p:nvSpPr>
        <p:spPr bwMode="auto">
          <a:xfrm>
            <a:off x="9667906" y="6515791"/>
            <a:ext cx="20574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557199" indent="-214308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857228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200120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1543012" indent="-171446" algn="l" defTabSz="4572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1885903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228795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2571686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2914577" indent="-171446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C16F49-14F1-4F20-9C56-7C98539F8DBD}" type="slidenum">
              <a:rPr lang="zh-TW" altLang="en-US" sz="1500" b="1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434845" y="113280"/>
            <a:ext cx="4233079" cy="583027"/>
            <a:chOff x="1538410" y="5588649"/>
            <a:chExt cx="5644104" cy="777362"/>
          </a:xfrm>
        </p:grpSpPr>
        <p:sp>
          <p:nvSpPr>
            <p:cNvPr id="7" name="圆角矩形 16">
              <a:extLst>
                <a:ext uri="{FF2B5EF4-FFF2-40B4-BE49-F238E27FC236}">
                  <a16:creationId xmlns:a16="http://schemas.microsoft.com/office/drawing/2014/main" id="{27F2510D-F7C6-4619-8F71-0F3ECC8CC7A6}"/>
                </a:ext>
              </a:extLst>
            </p:cNvPr>
            <p:cNvSpPr/>
            <p:nvPr/>
          </p:nvSpPr>
          <p:spPr>
            <a:xfrm rot="5400000" flipH="1">
              <a:off x="4230397" y="3402725"/>
              <a:ext cx="688284" cy="5215947"/>
            </a:xfrm>
            <a:prstGeom prst="roundRect">
              <a:avLst/>
            </a:prstGeom>
            <a:solidFill>
              <a:srgbClr val="5B9BD5">
                <a:lumMod val="75000"/>
              </a:srgbClr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BA5B10-F0E2-427C-9DD6-E9C334FBD835}"/>
                </a:ext>
              </a:extLst>
            </p:cNvPr>
            <p:cNvSpPr/>
            <p:nvPr/>
          </p:nvSpPr>
          <p:spPr>
            <a:xfrm>
              <a:off x="2411368" y="5668391"/>
              <a:ext cx="4771146" cy="697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05 </a:t>
              </a:r>
              <a:r>
                <a:rPr lang="zh-TW" altLang="en-US" sz="28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選填登記志願系統</a:t>
              </a:r>
              <a:endParaRPr lang="zh-CN" altLang="en-US" sz="28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9" name="组合 56">
              <a:extLst>
                <a:ext uri="{FF2B5EF4-FFF2-40B4-BE49-F238E27FC236}">
                  <a16:creationId xmlns:a16="http://schemas.microsoft.com/office/drawing/2014/main" id="{F27D1645-C55D-480D-94C7-7B59C9C6349F}"/>
                </a:ext>
              </a:extLst>
            </p:cNvPr>
            <p:cNvGrpSpPr/>
            <p:nvPr/>
          </p:nvGrpSpPr>
          <p:grpSpPr>
            <a:xfrm>
              <a:off x="1538410" y="5588649"/>
              <a:ext cx="767322" cy="767322"/>
              <a:chOff x="3552943" y="2498822"/>
              <a:chExt cx="398028" cy="398028"/>
            </a:xfrm>
          </p:grpSpPr>
          <p:sp>
            <p:nvSpPr>
              <p:cNvPr id="10" name="椭圆 57">
                <a:extLst>
                  <a:ext uri="{FF2B5EF4-FFF2-40B4-BE49-F238E27FC236}">
                    <a16:creationId xmlns:a16="http://schemas.microsoft.com/office/drawing/2014/main" id="{CB2983EC-0F61-4C20-A99D-BC741FDDB193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11" name="组合 58">
                <a:extLst>
                  <a:ext uri="{FF2B5EF4-FFF2-40B4-BE49-F238E27FC236}">
                    <a16:creationId xmlns:a16="http://schemas.microsoft.com/office/drawing/2014/main" id="{C423C9F7-8B63-4C3C-957E-8BDF56AA0233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12" name="Freeform 6">
                  <a:extLst>
                    <a:ext uri="{FF2B5EF4-FFF2-40B4-BE49-F238E27FC236}">
                      <a16:creationId xmlns:a16="http://schemas.microsoft.com/office/drawing/2014/main" id="{50329EB6-BF26-4FDC-9911-FA7CB6820E81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A6028CAC-99FD-47D8-9E71-C975DF3D460B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 dirty="0">
                    <a:solidFill>
                      <a:srgbClr val="015A75"/>
                    </a:solidFill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0183C33-AF90-A06B-55DD-59030F443E97}"/>
              </a:ext>
            </a:extLst>
          </p:cNvPr>
          <p:cNvSpPr/>
          <p:nvPr/>
        </p:nvSpPr>
        <p:spPr>
          <a:xfrm>
            <a:off x="2532297" y="1964156"/>
            <a:ext cx="2916003" cy="103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988909" y="751100"/>
            <a:ext cx="4383298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、選填志願及順序</a:t>
            </a:r>
            <a:r>
              <a:rPr lang="en-US" altLang="zh-TW" sz="2800" b="1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(3/6)</a:t>
            </a:r>
            <a:endParaRPr lang="zh-TW" altLang="en-US" sz="28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1934855" y="5564742"/>
            <a:ext cx="8322290" cy="400110"/>
          </a:xfrm>
          <a:prstGeom prst="rect">
            <a:avLst/>
          </a:prstGeom>
          <a:solidFill>
            <a:srgbClr val="FFE5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：為避免網路壅塞，請儘早上網選填登記志願並送出，逾期概不受理</a:t>
            </a:r>
            <a:endParaRPr lang="en-US" altLang="zh-TW" sz="20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722590" y="2301284"/>
            <a:ext cx="4277375" cy="2721787"/>
            <a:chOff x="542057" y="2065946"/>
            <a:chExt cx="3814141" cy="2962345"/>
          </a:xfrm>
        </p:grpSpPr>
        <p:grpSp>
          <p:nvGrpSpPr>
            <p:cNvPr id="17" name="群組 16"/>
            <p:cNvGrpSpPr/>
            <p:nvPr/>
          </p:nvGrpSpPr>
          <p:grpSpPr>
            <a:xfrm>
              <a:off x="542057" y="2065946"/>
              <a:ext cx="3814141" cy="2962345"/>
              <a:chOff x="628650" y="2832345"/>
              <a:chExt cx="1577340" cy="2789857"/>
            </a:xfrm>
          </p:grpSpPr>
          <p:grpSp>
            <p:nvGrpSpPr>
              <p:cNvPr id="20" name="Group 6"/>
              <p:cNvGrpSpPr/>
              <p:nvPr/>
            </p:nvGrpSpPr>
            <p:grpSpPr>
              <a:xfrm>
                <a:off x="628650" y="2833754"/>
                <a:ext cx="1577340" cy="2788448"/>
                <a:chOff x="497608" y="2958796"/>
                <a:chExt cx="3020291" cy="3099104"/>
              </a:xfrm>
              <a:effectLst/>
            </p:grpSpPr>
            <p:sp>
              <p:nvSpPr>
                <p:cNvPr id="22" name="Rectangle 4"/>
                <p:cNvSpPr/>
                <p:nvPr/>
              </p:nvSpPr>
              <p:spPr>
                <a:xfrm>
                  <a:off x="497608" y="2958796"/>
                  <a:ext cx="3020291" cy="29467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3" name="Rectangle 5"/>
                <p:cNvSpPr/>
                <p:nvPr/>
              </p:nvSpPr>
              <p:spPr>
                <a:xfrm>
                  <a:off x="497608" y="5905500"/>
                  <a:ext cx="3020291" cy="1524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1" name="Rectangle 5"/>
              <p:cNvSpPr/>
              <p:nvPr/>
            </p:nvSpPr>
            <p:spPr>
              <a:xfrm>
                <a:off x="628650" y="2832345"/>
                <a:ext cx="1577340" cy="13712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8" name="TextBox 25"/>
            <p:cNvSpPr txBox="1"/>
            <p:nvPr/>
          </p:nvSpPr>
          <p:spPr>
            <a:xfrm>
              <a:off x="619501" y="2290167"/>
              <a:ext cx="3641532" cy="101566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選填登記志願後，可點選暫存志願，右方會顯示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暫存就讀志願順序成功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599623" y="3384451"/>
              <a:ext cx="3715305" cy="1574400"/>
            </a:xfrm>
            <a:prstGeom prst="rect">
              <a:avLst/>
            </a:prstGeom>
            <a:solidFill>
              <a:srgbClr val="FFE5E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r>
                <a:rPr lang="zh-TW" altLang="en-US" sz="22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暫存志願</a:t>
              </a:r>
              <a:r>
                <a:rPr lang="zh-TW" altLang="en-US" sz="2200" b="1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不代表確定送出</a:t>
              </a:r>
              <a:r>
                <a:rPr lang="zh-TW" altLang="en-US" sz="22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，若未於規定時間內將選填志願確定送出者，亦視同未上網選填登記志願，放棄參加分發</a:t>
              </a:r>
              <a:endParaRPr lang="en-US" altLang="zh-TW" sz="2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389117" y="6182218"/>
            <a:ext cx="791441" cy="3708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162034" y="6123479"/>
            <a:ext cx="3900038" cy="56143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" name="向右箭號 25"/>
          <p:cNvSpPr/>
          <p:nvPr/>
        </p:nvSpPr>
        <p:spPr bwMode="auto">
          <a:xfrm rot="2033745">
            <a:off x="2075306" y="6036317"/>
            <a:ext cx="316540" cy="2656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721A1C1-F96D-686E-B2CA-9686E888C1F2}"/>
              </a:ext>
            </a:extLst>
          </p:cNvPr>
          <p:cNvSpPr txBox="1"/>
          <p:nvPr/>
        </p:nvSpPr>
        <p:spPr>
          <a:xfrm>
            <a:off x="6162034" y="6182218"/>
            <a:ext cx="376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latin typeface="+mj-ea"/>
                <a:ea typeface="+mj-ea"/>
              </a:rPr>
              <a:t>暫存就讀志願序成功，暫存志願不代表確定送出，請於規定時間內確定送出志願序。</a:t>
            </a:r>
          </a:p>
        </p:txBody>
      </p:sp>
    </p:spTree>
    <p:extLst>
      <p:ext uri="{BB962C8B-B14F-4D97-AF65-F5344CB8AC3E}">
        <p14:creationId xmlns:p14="http://schemas.microsoft.com/office/powerpoint/2010/main" val="312324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1543</Words>
  <Application>Microsoft Office PowerPoint</Application>
  <PresentationFormat>寬螢幕</PresentationFormat>
  <Paragraphs>171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6" baseType="lpstr">
      <vt:lpstr>Verdana</vt:lpstr>
      <vt:lpstr>Arial</vt:lpstr>
      <vt:lpstr>Wingdings</vt:lpstr>
      <vt:lpstr>標楷體</vt:lpstr>
      <vt:lpstr>Malgun Gothic</vt:lpstr>
      <vt:lpstr>Calibri</vt:lpstr>
      <vt:lpstr>等线</vt:lpstr>
      <vt:lpstr>Calibri Light</vt:lpstr>
      <vt:lpstr>華康儷粗圓</vt:lpstr>
      <vt:lpstr>新細明體</vt:lpstr>
      <vt:lpstr>Times New Roman</vt:lpstr>
      <vt:lpstr>微軟正黑體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114學年度五專優先免試入學試務暨系統操作說明</dc:title>
  <dc:creator/>
  <cp:lastModifiedBy/>
  <cp:revision>1</cp:revision>
  <dcterms:created xsi:type="dcterms:W3CDTF">2021-12-03T01:03:17Z</dcterms:created>
  <dcterms:modified xsi:type="dcterms:W3CDTF">2025-05-09T02:25:17Z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7216088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